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notesMasterIdLst>
    <p:notesMasterId r:id="rId54"/>
  </p:notesMasterIdLst>
  <p:sldIdLst>
    <p:sldId id="256" r:id="rId2"/>
    <p:sldId id="296" r:id="rId3"/>
    <p:sldId id="295" r:id="rId4"/>
    <p:sldId id="351" r:id="rId5"/>
    <p:sldId id="352" r:id="rId6"/>
    <p:sldId id="353" r:id="rId7"/>
    <p:sldId id="354" r:id="rId8"/>
    <p:sldId id="355" r:id="rId9"/>
    <p:sldId id="358" r:id="rId10"/>
    <p:sldId id="356" r:id="rId11"/>
    <p:sldId id="357" r:id="rId12"/>
    <p:sldId id="359" r:id="rId13"/>
    <p:sldId id="360" r:id="rId14"/>
    <p:sldId id="361" r:id="rId15"/>
    <p:sldId id="385" r:id="rId16"/>
    <p:sldId id="363" r:id="rId17"/>
    <p:sldId id="386" r:id="rId18"/>
    <p:sldId id="362" r:id="rId19"/>
    <p:sldId id="387" r:id="rId20"/>
    <p:sldId id="388" r:id="rId21"/>
    <p:sldId id="389" r:id="rId22"/>
    <p:sldId id="390" r:id="rId23"/>
    <p:sldId id="391" r:id="rId24"/>
    <p:sldId id="392" r:id="rId25"/>
    <p:sldId id="366" r:id="rId26"/>
    <p:sldId id="368" r:id="rId27"/>
    <p:sldId id="369" r:id="rId28"/>
    <p:sldId id="371" r:id="rId29"/>
    <p:sldId id="372" r:id="rId30"/>
    <p:sldId id="373" r:id="rId31"/>
    <p:sldId id="396" r:id="rId32"/>
    <p:sldId id="375" r:id="rId33"/>
    <p:sldId id="377" r:id="rId34"/>
    <p:sldId id="378" r:id="rId35"/>
    <p:sldId id="379" r:id="rId36"/>
    <p:sldId id="380" r:id="rId37"/>
    <p:sldId id="381" r:id="rId38"/>
    <p:sldId id="382" r:id="rId39"/>
    <p:sldId id="383" r:id="rId40"/>
    <p:sldId id="384" r:id="rId41"/>
    <p:sldId id="393" r:id="rId42"/>
    <p:sldId id="394" r:id="rId43"/>
    <p:sldId id="313" r:id="rId44"/>
    <p:sldId id="315" r:id="rId45"/>
    <p:sldId id="317" r:id="rId46"/>
    <p:sldId id="318" r:id="rId47"/>
    <p:sldId id="319" r:id="rId48"/>
    <p:sldId id="320" r:id="rId49"/>
    <p:sldId id="322" r:id="rId50"/>
    <p:sldId id="323" r:id="rId51"/>
    <p:sldId id="324" r:id="rId52"/>
    <p:sldId id="395" r:id="rId5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20000"/>
      </a:spcBef>
      <a:spcAft>
        <a:spcPct val="0"/>
      </a:spcAft>
      <a:buClr>
        <a:schemeClr val="bg1"/>
      </a:buClr>
      <a:buSzPct val="100000"/>
      <a:buFont typeface="Arial" charset="0"/>
      <a:buChar char="•"/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chemeClr val="bg1"/>
      </a:buClr>
      <a:buSzPct val="100000"/>
      <a:buFont typeface="Arial" charset="0"/>
      <a:buChar char="•"/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chemeClr val="bg1"/>
      </a:buClr>
      <a:buSzPct val="100000"/>
      <a:buFont typeface="Arial" charset="0"/>
      <a:buChar char="•"/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chemeClr val="bg1"/>
      </a:buClr>
      <a:buSzPct val="100000"/>
      <a:buFont typeface="Arial" charset="0"/>
      <a:buChar char="•"/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chemeClr val="bg1"/>
      </a:buClr>
      <a:buSzPct val="100000"/>
      <a:buFont typeface="Arial" charset="0"/>
      <a:buChar char="•"/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kern="1200">
        <a:solidFill>
          <a:srgbClr val="000000"/>
        </a:solidFill>
        <a:latin typeface="Times New Roman" pitchFamily="18" charset="0"/>
        <a:ea typeface="楷体_GB2312" pitchFamily="49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3300"/>
    <a:srgbClr val="FFFFCC"/>
    <a:srgbClr val="E8D1FF"/>
    <a:srgbClr val="82B1BA"/>
    <a:srgbClr val="CC99FF"/>
    <a:srgbClr val="9966FF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93" autoAdjust="0"/>
    <p:restoredTop sz="87953" autoAdjust="0"/>
  </p:normalViewPr>
  <p:slideViewPr>
    <p:cSldViewPr>
      <p:cViewPr>
        <p:scale>
          <a:sx n="66" d="100"/>
          <a:sy n="66" d="100"/>
        </p:scale>
        <p:origin x="-2934" y="-8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224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64.wmf"/><Relationship Id="rId2" Type="http://schemas.openxmlformats.org/officeDocument/2006/relationships/image" Target="../media/image63.wmf"/><Relationship Id="rId1" Type="http://schemas.openxmlformats.org/officeDocument/2006/relationships/image" Target="../media/image62.wmf"/><Relationship Id="rId4" Type="http://schemas.openxmlformats.org/officeDocument/2006/relationships/image" Target="../media/image65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w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w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w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w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.wmf"/><Relationship Id="rId1" Type="http://schemas.openxmlformats.org/officeDocument/2006/relationships/image" Target="../media/image10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4" Type="http://schemas.openxmlformats.org/officeDocument/2006/relationships/image" Target="../media/image1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1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632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91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91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2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91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2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794D5010-F2F2-4943-B355-1B76D1D446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3389435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VC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3" name="Rectangle 3"/>
          <p:cNvSpPr>
            <a:spLocks noGrp="1" noChangeArrowheads="1"/>
          </p:cNvSpPr>
          <p:nvPr>
            <p:ph type="ctrTitle"/>
          </p:nvPr>
        </p:nvSpPr>
        <p:spPr>
          <a:xfrm>
            <a:off x="1066800" y="990600"/>
            <a:ext cx="7239000" cy="1905000"/>
          </a:xfrm>
        </p:spPr>
        <p:txBody>
          <a:bodyPr/>
          <a:lstStyle>
            <a:lvl1pPr algn="l"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3025"/>
            <a:ext cx="6400800" cy="1679575"/>
          </a:xfrm>
        </p:spPr>
        <p:txBody>
          <a:bodyPr anchor="ctr"/>
          <a:lstStyle>
            <a:lvl1pPr marL="0" indent="0" algn="ctr">
              <a:buFont typeface="Webdings" pitchFamily="18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9895DAD3-E650-49C6-8AF4-F0CE6D7BC29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6255477"/>
      </p:ext>
    </p:extLst>
  </p:cSld>
  <p:clrMapOvr>
    <a:masterClrMapping/>
  </p:clrMapOvr>
  <p:transition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B06CD-1A36-4321-A890-DC6BBB0546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60920535"/>
      </p:ext>
    </p:extLst>
  </p:cSld>
  <p:clrMapOvr>
    <a:masterClrMapping/>
  </p:clrMapOvr>
  <p:transition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85800"/>
            <a:ext cx="1981200" cy="51816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5791200" cy="51816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FF350B-EA8A-4022-9D84-D37BF9774E2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4643838"/>
      </p:ext>
    </p:extLst>
  </p:cSld>
  <p:clrMapOvr>
    <a:masterClrMapping/>
  </p:clrMapOvr>
  <p:transition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38200" y="1752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838200" y="3886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8006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4F1739-CD94-4F44-BB52-C598D6008F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40232129"/>
      </p:ext>
    </p:extLst>
  </p:cSld>
  <p:clrMapOvr>
    <a:masterClrMapping/>
  </p:clrMapOvr>
  <p:transition>
    <p:random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FF9640-E8AD-45A0-B7FD-406DA879569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6547112"/>
      </p:ext>
    </p:extLst>
  </p:cSld>
  <p:clrMapOvr>
    <a:masterClrMapping/>
  </p:clrMapOvr>
  <p:transition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838200" y="1752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752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838200" y="3886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800600" y="3886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7299E-871B-47FC-B8D7-D901FB807D5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62412614"/>
      </p:ext>
    </p:extLst>
  </p:cSld>
  <p:clrMapOvr>
    <a:masterClrMapping/>
  </p:clrMapOvr>
  <p:transition>
    <p:random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8006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30D261-65B9-4CB7-B832-4FB92D5433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3788771"/>
      </p:ext>
    </p:extLst>
  </p:cSld>
  <p:clrMapOvr>
    <a:masterClrMapping/>
  </p:clrMapOvr>
  <p:transition>
    <p:random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752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00600" y="3886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75577D-EF16-469F-9F49-D39028F417A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0601961"/>
      </p:ext>
    </p:extLst>
  </p:cSld>
  <p:clrMapOvr>
    <a:masterClrMapping/>
  </p:clrMapOvr>
  <p:transition>
    <p:random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77724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800600" y="17526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800600" y="3886200"/>
            <a:ext cx="3810000" cy="19812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1DF5A3-E90F-4703-A129-B0598EAD80D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37577173"/>
      </p:ext>
    </p:extLst>
  </p:cSld>
  <p:clrMapOvr>
    <a:masterClrMapping/>
  </p:clrMapOvr>
  <p:transition>
    <p:random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685800" y="685800"/>
            <a:ext cx="7924800" cy="5181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D2CBA2-D8C2-470E-BF15-B03FBB0BDA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6112679"/>
      </p:ext>
    </p:extLst>
  </p:cSld>
  <p:clrMapOvr>
    <a:masterClrMapping/>
  </p:clrMapOvr>
  <p:transition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E5F625-78B7-475D-BD61-0AD3373E422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84385155"/>
      </p:ext>
    </p:extLst>
  </p:cSld>
  <p:clrMapOvr>
    <a:masterClrMapping/>
  </p:clrMapOvr>
  <p:transition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A522BE-6426-47C6-9931-93EC46A2B91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2596305"/>
      </p:ext>
    </p:extLst>
  </p:cSld>
  <p:clrMapOvr>
    <a:masterClrMapping/>
  </p:clrMapOvr>
  <p:transition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00600" y="17526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4F2BFE-9716-4B22-B161-E414EE4F8DC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4240211"/>
      </p:ext>
    </p:extLst>
  </p:cSld>
  <p:clrMapOvr>
    <a:masterClrMapping/>
  </p:clrMapOvr>
  <p:transition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D8B1F58-2E68-4752-B4B2-22A0D5A4819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9798765"/>
      </p:ext>
    </p:extLst>
  </p:cSld>
  <p:clrMapOvr>
    <a:masterClrMapping/>
  </p:clrMapOvr>
  <p:transition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B5CE1F-594C-42F7-ACBB-9896B7F410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641914"/>
      </p:ext>
    </p:extLst>
  </p:cSld>
  <p:clrMapOvr>
    <a:masterClrMapping/>
  </p:clrMapOvr>
  <p:transition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EDD2D4-EB13-4CE3-9749-4719D68FE85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3790162"/>
      </p:ext>
    </p:extLst>
  </p:cSld>
  <p:clrMapOvr>
    <a:masterClrMapping/>
  </p:clrMapOvr>
  <p:transition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EBE227-0086-4C92-BAC5-ACB86E66A1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02356557"/>
      </p:ext>
    </p:extLst>
  </p:cSld>
  <p:clrMapOvr>
    <a:masterClrMapping/>
  </p:clrMapOvr>
  <p:transition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D8497B-7F9F-4C43-A6F7-158800E607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9499212"/>
      </p:ext>
    </p:extLst>
  </p:cSld>
  <p:clrMapOvr>
    <a:masterClrMapping/>
  </p:clrMapOvr>
  <p:transition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VCC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85800"/>
            <a:ext cx="7772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zh-CN" smtClean="0"/>
              <a:t>a</a:t>
            </a:r>
            <a:r>
              <a:rPr lang="zh-CN" altLang="en-US" smtClean="0"/>
              <a:t>单击此处编辑母版标题样式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752600"/>
            <a:ext cx="7772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smtClean="0"/>
              <a:t> a</a:t>
            </a:r>
            <a:r>
              <a:rPr lang="zh-CN" altLang="en-US" smtClean="0"/>
              <a:t>单击此处编辑母版文本样式</a:t>
            </a:r>
          </a:p>
          <a:p>
            <a:pPr lvl="1"/>
            <a:r>
              <a:rPr lang="en-US" altLang="zh-CN" smtClean="0"/>
              <a:t>a</a:t>
            </a:r>
            <a:r>
              <a:rPr lang="zh-CN" altLang="en-US" smtClean="0"/>
              <a:t>第二级</a:t>
            </a:r>
          </a:p>
          <a:p>
            <a:pPr lvl="2"/>
            <a:r>
              <a:rPr lang="en-US" altLang="zh-CN" smtClean="0"/>
              <a:t>a</a:t>
            </a:r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712788" y="63134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ClrTx/>
              <a:buSzTx/>
              <a:buFontTx/>
              <a:buNone/>
              <a:defRPr kumimoji="0" sz="14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51188" y="6313488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spcBef>
                <a:spcPct val="0"/>
              </a:spcBef>
              <a:buClrTx/>
              <a:buSzTx/>
              <a:buFontTx/>
              <a:buNone/>
              <a:defRPr kumimoji="0" sz="14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80188" y="6313488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ClrTx/>
              <a:buSzTx/>
              <a:buFontTx/>
              <a:buNone/>
              <a:defRPr kumimoji="0" sz="1400" smtClean="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</a:lstStyle>
          <a:p>
            <a:pPr>
              <a:defRPr/>
            </a:pPr>
            <a:fld id="{99BFF1C9-EB7A-4E95-9655-6982790FED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  <p:sldLayoutId id="2147483682" r:id="rId15"/>
    <p:sldLayoutId id="2147483683" r:id="rId16"/>
    <p:sldLayoutId id="2147483684" r:id="rId17"/>
    <p:sldLayoutId id="2147483685" r:id="rId18"/>
  </p:sldLayoutIdLst>
  <p:transition>
    <p:random/>
  </p:transition>
  <p:txStyles>
    <p:titleStyle>
      <a:lvl1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kumimoji="1" sz="4400">
          <a:solidFill>
            <a:schemeClr val="bg1"/>
          </a:solidFill>
          <a:latin typeface="Times New Roman" pitchFamily="18" charset="0"/>
          <a:ea typeface="黑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CC99"/>
        </a:buClr>
        <a:buSzPct val="85000"/>
        <a:buFont typeface="Webdings" pitchFamily="18" charset="2"/>
        <a:buChar char="Y"/>
        <a:defRPr kumimoji="1"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CC0099"/>
        </a:buClr>
        <a:buSzPct val="70000"/>
        <a:buFont typeface="Wingdings" pitchFamily="2" charset="2"/>
        <a:buChar char="v"/>
        <a:defRPr kumimoji="1" sz="2800">
          <a:solidFill>
            <a:srgbClr val="000000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65000"/>
        <a:buFont typeface="Wingdings" pitchFamily="2" charset="2"/>
        <a:buChar char="l"/>
        <a:defRPr kumimoji="1" sz="2400">
          <a:solidFill>
            <a:srgbClr val="000000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2"/>
        </a:buClr>
        <a:buSzPct val="60000"/>
        <a:buFont typeface="Wingdings" pitchFamily="2" charset="2"/>
        <a:buChar char="l"/>
        <a:defRPr kumimoji="1" sz="2000">
          <a:solidFill>
            <a:srgbClr val="000000"/>
          </a:solidFill>
          <a:latin typeface="Arial" charset="0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6.vml"/><Relationship Id="rId4" Type="http://schemas.openxmlformats.org/officeDocument/2006/relationships/image" Target="../media/image18.w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19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8.w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20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20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w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41.w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43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0.bin"/><Relationship Id="rId7" Type="http://schemas.openxmlformats.org/officeDocument/2006/relationships/image" Target="../media/image47.png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45.png"/><Relationship Id="rId4" Type="http://schemas.openxmlformats.org/officeDocument/2006/relationships/image" Target="../media/image48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25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57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28.bin"/><Relationship Id="rId4" Type="http://schemas.openxmlformats.org/officeDocument/2006/relationships/image" Target="../media/image58.w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57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60.w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61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wmf"/><Relationship Id="rId3" Type="http://schemas.openxmlformats.org/officeDocument/2006/relationships/oleObject" Target="../embeddings/oleObject32.bin"/><Relationship Id="rId7" Type="http://schemas.openxmlformats.org/officeDocument/2006/relationships/oleObject" Target="../embeddings/oleObject34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63.wmf"/><Relationship Id="rId5" Type="http://schemas.openxmlformats.org/officeDocument/2006/relationships/oleObject" Target="../embeddings/oleObject33.bin"/><Relationship Id="rId10" Type="http://schemas.openxmlformats.org/officeDocument/2006/relationships/image" Target="../media/image65.wmf"/><Relationship Id="rId4" Type="http://schemas.openxmlformats.org/officeDocument/2006/relationships/image" Target="../media/image62.wmf"/><Relationship Id="rId9" Type="http://schemas.openxmlformats.org/officeDocument/2006/relationships/oleObject" Target="../embeddings/oleObject3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66.w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68.wmf"/><Relationship Id="rId5" Type="http://schemas.openxmlformats.org/officeDocument/2006/relationships/oleObject" Target="../embeddings/oleObject38.bin"/><Relationship Id="rId4" Type="http://schemas.openxmlformats.org/officeDocument/2006/relationships/image" Target="../media/image67.w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69.w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70.wmf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71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6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72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1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10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7.bin"/><Relationship Id="rId10" Type="http://schemas.openxmlformats.org/officeDocument/2006/relationships/image" Target="../media/image15.wmf"/><Relationship Id="rId4" Type="http://schemas.openxmlformats.org/officeDocument/2006/relationships/image" Target="../media/image12.wmf"/><Relationship Id="rId9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71550" y="2048173"/>
            <a:ext cx="7129463" cy="923330"/>
          </a:xfrm>
        </p:spPr>
        <p:txBody>
          <a:bodyPr/>
          <a:lstStyle/>
          <a:p>
            <a:pPr algn="ctr" eaLnBrk="1" hangingPunct="1"/>
            <a:r>
              <a:rPr lang="zh-CN" altLang="en-US" sz="5400" dirty="0" smtClean="0">
                <a:ea typeface="华文行楷" pitchFamily="2" charset="-122"/>
              </a:rPr>
              <a:t>第</a:t>
            </a:r>
            <a:r>
              <a:rPr lang="zh-CN" altLang="en-US" sz="5400" dirty="0">
                <a:ea typeface="华文行楷" pitchFamily="2" charset="-122"/>
              </a:rPr>
              <a:t>二</a:t>
            </a:r>
            <a:r>
              <a:rPr lang="zh-CN" altLang="en-US" sz="5400" dirty="0" smtClean="0">
                <a:ea typeface="华文行楷" pitchFamily="2" charset="-122"/>
              </a:rPr>
              <a:t>讲</a:t>
            </a:r>
            <a:r>
              <a:rPr lang="zh-CN" altLang="en-US" sz="5400" dirty="0" smtClean="0">
                <a:ea typeface="华文行楷" pitchFamily="2" charset="-122"/>
              </a:rPr>
              <a:t>：图形的表示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883025"/>
            <a:ext cx="6732588" cy="1679575"/>
          </a:xfrm>
        </p:spPr>
        <p:txBody>
          <a:bodyPr/>
          <a:lstStyle/>
          <a:p>
            <a:pPr eaLnBrk="1" hangingPunct="1"/>
            <a:r>
              <a:rPr lang="zh-CN" altLang="en-US" sz="2400" b="1" smtClean="0"/>
              <a:t>罗月童</a:t>
            </a:r>
          </a:p>
          <a:p>
            <a:pPr eaLnBrk="1" hangingPunct="1"/>
            <a:r>
              <a:rPr lang="zh-CN" altLang="en-US" sz="2400" b="1" smtClean="0"/>
              <a:t>合肥工业大学，</a:t>
            </a:r>
            <a:r>
              <a:rPr lang="en-US" altLang="zh-CN" sz="2400" b="1" smtClean="0"/>
              <a:t>VCC</a:t>
            </a:r>
            <a:r>
              <a:rPr lang="zh-CN" altLang="en-US" sz="2400" b="1" smtClean="0"/>
              <a:t>研究室</a:t>
            </a:r>
          </a:p>
          <a:p>
            <a:pPr eaLnBrk="1" hangingPunct="1"/>
            <a:r>
              <a:rPr kumimoji="0" lang="en-US" altLang="zh-CN" sz="2400" b="1" smtClean="0"/>
              <a:t>Cadcg.hfut.edu.cn 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三维形体</a:t>
            </a:r>
          </a:p>
        </p:txBody>
      </p:sp>
      <p:graphicFrame>
        <p:nvGraphicFramePr>
          <p:cNvPr id="11267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838200" y="2563813"/>
          <a:ext cx="3810000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SmartDraw" r:id="rId3" imgW="1252728" imgH="819912" progId="SmartDraw.2">
                  <p:embed/>
                </p:oleObj>
              </mc:Choice>
              <mc:Fallback>
                <p:oleObj name="SmartDraw" r:id="rId3" imgW="1252728" imgH="819912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563813"/>
                        <a:ext cx="3810000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268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zh-CN" altLang="en-US" sz="2800" smtClean="0"/>
              <a:t>体是三维几何元素，由封闭表面围成空间，是欧式空间中非空、有界的封闭子集；</a:t>
            </a:r>
          </a:p>
          <a:p>
            <a:pPr eaLnBrk="1" hangingPunct="1"/>
            <a:endParaRPr lang="zh-CN" altLang="en-US" sz="2800" smtClean="0"/>
          </a:p>
          <a:p>
            <a:pPr eaLnBrk="1" hangingPunct="1"/>
            <a:r>
              <a:rPr lang="zh-CN" altLang="en-US" sz="2800" smtClean="0"/>
              <a:t>其边界是有限面的集合；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环</a:t>
            </a:r>
          </a:p>
        </p:txBody>
      </p:sp>
      <p:graphicFrame>
        <p:nvGraphicFramePr>
          <p:cNvPr id="12291" name="Object 5"/>
          <p:cNvGraphicFramePr>
            <a:graphicFrameLocks noGrp="1" noChangeAspect="1"/>
          </p:cNvGraphicFramePr>
          <p:nvPr>
            <p:ph sz="half" idx="1"/>
          </p:nvPr>
        </p:nvGraphicFramePr>
        <p:xfrm>
          <a:off x="838200" y="2889250"/>
          <a:ext cx="3810000" cy="184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SmartDraw" r:id="rId3" imgW="1399032" imgH="676656" progId="SmartDraw.2">
                  <p:embed/>
                </p:oleObj>
              </mc:Choice>
              <mc:Fallback>
                <p:oleObj name="SmartDraw" r:id="rId3" imgW="1399032" imgH="676656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889250"/>
                        <a:ext cx="3810000" cy="184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6598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2800" smtClean="0"/>
              <a:t>环是</a:t>
            </a:r>
            <a:r>
              <a:rPr lang="zh-CN" altLang="en-US" sz="2800" b="1" smtClean="0">
                <a:solidFill>
                  <a:srgbClr val="FF3300"/>
                </a:solidFill>
              </a:rPr>
              <a:t>有序、有向边</a:t>
            </a:r>
            <a:r>
              <a:rPr lang="zh-CN" altLang="en-US" sz="2800" smtClean="0"/>
              <a:t>组成的面的封闭边界；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 smtClean="0">
                <a:solidFill>
                  <a:srgbClr val="FF3300"/>
                </a:solidFill>
              </a:rPr>
              <a:t>外环</a:t>
            </a:r>
            <a:r>
              <a:rPr lang="zh-CN" altLang="en-US" sz="2400" smtClean="0"/>
              <a:t>：按逆时针排序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b="1" smtClean="0">
                <a:solidFill>
                  <a:srgbClr val="FF3300"/>
                </a:solidFill>
              </a:rPr>
              <a:t>内环</a:t>
            </a:r>
            <a:r>
              <a:rPr lang="zh-CN" altLang="en-US" sz="2400" smtClean="0"/>
              <a:t>：按顺时针排序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2800" smtClean="0"/>
              <a:t>属性：</a:t>
            </a:r>
          </a:p>
          <a:p>
            <a:pPr lvl="1" eaLnBrk="1" hangingPunct="1">
              <a:lnSpc>
                <a:spcPct val="120000"/>
              </a:lnSpc>
            </a:pPr>
            <a:r>
              <a:rPr lang="zh-CN" altLang="en-US" sz="2400" smtClean="0"/>
              <a:t>有且仅有一个外环</a:t>
            </a:r>
          </a:p>
          <a:p>
            <a:pPr lvl="1" eaLnBrk="1" hangingPunct="1">
              <a:lnSpc>
                <a:spcPct val="120000"/>
              </a:lnSpc>
            </a:pPr>
            <a:r>
              <a:rPr lang="en-US" altLang="zh-CN" sz="2400" smtClean="0"/>
              <a:t>0</a:t>
            </a:r>
            <a:r>
              <a:rPr lang="zh-CN" altLang="en-US" sz="2400" smtClean="0"/>
              <a:t>到</a:t>
            </a:r>
            <a:r>
              <a:rPr lang="en-US" altLang="zh-CN" sz="2400" smtClean="0"/>
              <a:t>n</a:t>
            </a:r>
            <a:r>
              <a:rPr lang="zh-CN" altLang="en-US" sz="2400" smtClean="0"/>
              <a:t>个内环</a:t>
            </a:r>
          </a:p>
        </p:txBody>
      </p:sp>
      <p:sp>
        <p:nvSpPr>
          <p:cNvPr id="1006599" name="AutoShape 7"/>
          <p:cNvSpPr>
            <a:spLocks noChangeArrowheads="1"/>
          </p:cNvSpPr>
          <p:nvPr/>
        </p:nvSpPr>
        <p:spPr bwMode="auto">
          <a:xfrm rot="-2498013">
            <a:off x="2843213" y="4292600"/>
            <a:ext cx="1943100" cy="647700"/>
          </a:xfrm>
          <a:prstGeom prst="curvedUpArrow">
            <a:avLst>
              <a:gd name="adj1" fmla="val 60000"/>
              <a:gd name="adj2" fmla="val 120000"/>
              <a:gd name="adj3" fmla="val 33333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06600" name="AutoShape 8"/>
          <p:cNvSpPr>
            <a:spLocks noChangeArrowheads="1"/>
          </p:cNvSpPr>
          <p:nvPr/>
        </p:nvSpPr>
        <p:spPr bwMode="auto">
          <a:xfrm>
            <a:off x="2627313" y="3429000"/>
            <a:ext cx="576262" cy="720725"/>
          </a:xfrm>
          <a:prstGeom prst="curvedLeftArrow">
            <a:avLst>
              <a:gd name="adj1" fmla="val 25014"/>
              <a:gd name="adj2" fmla="val 50028"/>
              <a:gd name="adj3" fmla="val 33333"/>
            </a:avLst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06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06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065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06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06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065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065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066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06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06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065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06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006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065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6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06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06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65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6599" grpId="0" animBg="1"/>
      <p:bldP spid="100660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  录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基本几何元素的表示</a:t>
            </a:r>
            <a:endParaRPr lang="en-US" altLang="zh-CN" sz="2800" dirty="0" smtClean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三维形体的表示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相关概念</a:t>
            </a:r>
            <a:endParaRPr lang="en-US" altLang="zh-CN" sz="2800" dirty="0" smtClean="0"/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拓扑信息</a:t>
            </a:r>
            <a:r>
              <a:rPr lang="en-US" altLang="zh-CN" sz="2400" dirty="0" smtClean="0">
                <a:cs typeface="+mn-cs"/>
              </a:rPr>
              <a:t>+</a:t>
            </a:r>
            <a:r>
              <a:rPr lang="zh-CN" altLang="en-US" sz="2400" dirty="0" smtClean="0">
                <a:cs typeface="+mn-cs"/>
              </a:rPr>
              <a:t>几何信息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正则几何运算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欧拉公式</a:t>
            </a:r>
            <a:endParaRPr lang="en-US" altLang="zh-CN" sz="2400" dirty="0" smtClean="0">
              <a:cs typeface="+mn-cs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小 结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三维形体</a:t>
            </a:r>
          </a:p>
        </p:txBody>
      </p:sp>
      <p:graphicFrame>
        <p:nvGraphicFramePr>
          <p:cNvPr id="15363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827088" y="1700213"/>
          <a:ext cx="3810000" cy="249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9" name="SmartDraw" r:id="rId3" imgW="1252728" imgH="819912" progId="SmartDraw.2">
                  <p:embed/>
                </p:oleObj>
              </mc:Choice>
              <mc:Fallback>
                <p:oleObj name="SmartDraw" r:id="rId3" imgW="1252728" imgH="819912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3810000" cy="2492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4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1800"/>
              </a:spcBef>
            </a:pPr>
            <a:r>
              <a:rPr lang="zh-CN" altLang="en-US" sz="2800" smtClean="0"/>
              <a:t>体是三维几何元素，由封闭表面围成空间，是欧式空间中非空、有界的封闭子集；</a:t>
            </a:r>
          </a:p>
          <a:p>
            <a:pPr eaLnBrk="1" hangingPunct="1">
              <a:lnSpc>
                <a:spcPct val="120000"/>
              </a:lnSpc>
              <a:spcBef>
                <a:spcPts val="1800"/>
              </a:spcBef>
            </a:pPr>
            <a:r>
              <a:rPr lang="zh-CN" altLang="en-US" sz="2800" smtClean="0"/>
              <a:t>其边界是有限面的集合；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67544" y="5445224"/>
            <a:ext cx="8568952" cy="98488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2"/>
            </a:solidFill>
          </a:ln>
          <a:effectLst>
            <a:softEdge rad="31750"/>
          </a:effectLst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>
              <a:spcBef>
                <a:spcPts val="1200"/>
              </a:spcBef>
              <a:defRPr/>
            </a:pPr>
            <a:r>
              <a:rPr lang="zh-CN" altLang="en-US" sz="2400" dirty="0"/>
              <a:t>指出“应该这样，应该那样</a:t>
            </a:r>
            <a:r>
              <a:rPr lang="en-US" altLang="zh-CN" sz="2400" dirty="0"/>
              <a:t>….</a:t>
            </a:r>
            <a:r>
              <a:rPr lang="zh-CN" altLang="en-US" sz="2400" dirty="0"/>
              <a:t>”</a:t>
            </a:r>
            <a:r>
              <a:rPr lang="en-US" altLang="zh-CN" sz="2400" dirty="0"/>
              <a:t>——</a:t>
            </a:r>
            <a:r>
              <a:rPr lang="zh-CN" altLang="en-US" sz="2400" dirty="0">
                <a:solidFill>
                  <a:srgbClr val="FF0000"/>
                </a:solidFill>
              </a:rPr>
              <a:t>缺乏可操作性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spcBef>
                <a:spcPts val="1200"/>
              </a:spcBef>
              <a:defRPr/>
            </a:pPr>
            <a:r>
              <a:rPr lang="zh-CN" altLang="en-US" sz="2400" dirty="0"/>
              <a:t>没说“怎样才能这样，怎样才能那样</a:t>
            </a:r>
            <a:r>
              <a:rPr lang="en-US" altLang="zh-CN" sz="2400" dirty="0"/>
              <a:t>……</a:t>
            </a:r>
            <a:r>
              <a:rPr lang="zh-CN" altLang="en-US" sz="2400" dirty="0"/>
              <a:t>”</a:t>
            </a:r>
            <a:r>
              <a:rPr lang="en-US" altLang="zh-CN" sz="2400" dirty="0"/>
              <a:t>——</a:t>
            </a:r>
            <a:r>
              <a:rPr lang="zh-CN" altLang="en-US" sz="2400" dirty="0">
                <a:solidFill>
                  <a:schemeClr val="bg1">
                    <a:lumMod val="60000"/>
                    <a:lumOff val="40000"/>
                  </a:schemeClr>
                </a:solidFill>
              </a:rPr>
              <a:t>具体实现方法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三维形体的表示</a:t>
            </a:r>
          </a:p>
        </p:txBody>
      </p:sp>
      <p:graphicFrame>
        <p:nvGraphicFramePr>
          <p:cNvPr id="16387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755650" y="1700213"/>
          <a:ext cx="77724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3" name="SmartDraw" r:id="rId3" imgW="5986272" imgH="2286000" progId="SmartDraw.2">
                  <p:embed/>
                </p:oleObj>
              </mc:Choice>
              <mc:Fallback>
                <p:oleObj name="SmartDraw" r:id="rId3" imgW="5986272" imgH="2286000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00213"/>
                        <a:ext cx="7772400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5332566"/>
            <a:ext cx="7848872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2800" b="1" dirty="0"/>
              <a:t>没有绝对的“好”与“坏”，但适用的场合不同</a:t>
            </a:r>
          </a:p>
        </p:txBody>
      </p:sp>
      <p:sp>
        <p:nvSpPr>
          <p:cNvPr id="3" name="椭圆 2"/>
          <p:cNvSpPr>
            <a:spLocks noChangeArrowheads="1"/>
          </p:cNvSpPr>
          <p:nvPr/>
        </p:nvSpPr>
        <p:spPr bwMode="auto">
          <a:xfrm>
            <a:off x="755650" y="2060575"/>
            <a:ext cx="2736850" cy="1655763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0000"/>
                </a:solidFill>
              </a:rPr>
              <a:t>线框模型：</a:t>
            </a:r>
            <a:r>
              <a:rPr lang="zh-CN" altLang="en-US" b="1" smtClean="0">
                <a:solidFill>
                  <a:srgbClr val="FF3300"/>
                </a:solidFill>
              </a:rPr>
              <a:t>顶点及边的集合</a:t>
            </a:r>
            <a:endParaRPr lang="zh-CN" altLang="en-US" smtClean="0">
              <a:solidFill>
                <a:srgbClr val="000000"/>
              </a:solidFill>
            </a:endParaRPr>
          </a:p>
        </p:txBody>
      </p:sp>
      <p:pic>
        <p:nvPicPr>
          <p:cNvPr id="1741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628775"/>
            <a:ext cx="381635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665288"/>
            <a:ext cx="3409950" cy="3203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27584" y="5476582"/>
            <a:ext cx="4288353" cy="58477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 wrap="none"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3200" b="1" dirty="0">
                <a:solidFill>
                  <a:srgbClr val="FF0000"/>
                </a:solidFill>
              </a:rPr>
              <a:t>结构简单，易于处理！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缺点之一：</a:t>
            </a:r>
            <a:r>
              <a:rPr lang="zh-CN" altLang="en-US" smtClean="0">
                <a:solidFill>
                  <a:srgbClr val="FF3300"/>
                </a:solidFill>
              </a:rPr>
              <a:t>存在视觉二义性</a:t>
            </a:r>
          </a:p>
        </p:txBody>
      </p:sp>
      <p:graphicFrame>
        <p:nvGraphicFramePr>
          <p:cNvPr id="18435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971550" y="1773238"/>
          <a:ext cx="3516313" cy="3462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0" name="SmartDraw" r:id="rId3" imgW="2404872" imgH="2368296" progId="SmartDraw.2">
                  <p:embed/>
                </p:oleObj>
              </mc:Choice>
              <mc:Fallback>
                <p:oleObj name="SmartDraw" r:id="rId3" imgW="2404872" imgH="2368296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773238"/>
                        <a:ext cx="3516313" cy="3462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41416" name="Picture 8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5100" y="1752600"/>
            <a:ext cx="29194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1417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5100" y="3886200"/>
            <a:ext cx="29194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38" name="TextBox 1"/>
          <p:cNvSpPr txBox="1">
            <a:spLocks noChangeArrowheads="1"/>
          </p:cNvSpPr>
          <p:nvPr/>
        </p:nvSpPr>
        <p:spPr bwMode="auto">
          <a:xfrm>
            <a:off x="827088" y="5589588"/>
            <a:ext cx="3556000" cy="522287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en-US" altLang="zh-CN" sz="2800" b="1">
                <a:solidFill>
                  <a:srgbClr val="FF0000"/>
                </a:solidFill>
              </a:rPr>
              <a:t>A</a:t>
            </a:r>
            <a:r>
              <a:rPr lang="zh-CN" altLang="en-US" sz="2800" b="1">
                <a:solidFill>
                  <a:srgbClr val="FF0000"/>
                </a:solidFill>
              </a:rPr>
              <a:t>和</a:t>
            </a:r>
            <a:r>
              <a:rPr lang="en-US" altLang="zh-CN" sz="2800" b="1">
                <a:solidFill>
                  <a:srgbClr val="FF0000"/>
                </a:solidFill>
              </a:rPr>
              <a:t>B</a:t>
            </a:r>
            <a:r>
              <a:rPr lang="zh-CN" altLang="en-US" sz="2800" b="1">
                <a:solidFill>
                  <a:srgbClr val="FF0000"/>
                </a:solidFill>
              </a:rPr>
              <a:t>，谁到你更近？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14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14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414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414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4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缺点之二：</a:t>
            </a:r>
            <a:r>
              <a:rPr lang="zh-CN" altLang="en-US" smtClean="0">
                <a:solidFill>
                  <a:srgbClr val="FF3300"/>
                </a:solidFill>
              </a:rPr>
              <a:t>不能表示曲面</a:t>
            </a: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8" y="1700213"/>
            <a:ext cx="3648075" cy="376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9460" name="TextBox 10"/>
          <p:cNvSpPr txBox="1">
            <a:spLocks noChangeArrowheads="1"/>
          </p:cNvSpPr>
          <p:nvPr/>
        </p:nvSpPr>
        <p:spPr bwMode="auto">
          <a:xfrm>
            <a:off x="612775" y="5641975"/>
            <a:ext cx="3646488" cy="523875"/>
          </a:xfrm>
          <a:prstGeom prst="rect">
            <a:avLst/>
          </a:prstGeom>
          <a:noFill/>
          <a:ln w="9525">
            <a:solidFill>
              <a:schemeClr val="bg2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Font typeface="Arial" charset="0"/>
              <a:buNone/>
            </a:pPr>
            <a:r>
              <a:rPr lang="zh-CN" altLang="en-US" sz="2800" b="1">
                <a:solidFill>
                  <a:srgbClr val="FF0000"/>
                </a:solidFill>
              </a:rPr>
              <a:t>顶点在哪？边在哪？</a:t>
            </a:r>
          </a:p>
        </p:txBody>
      </p:sp>
      <p:pic>
        <p:nvPicPr>
          <p:cNvPr id="19461" name="Picture 4" descr="http://video.sdjtu.edu.cn/dmtnet/3dsmax/no3img/3-4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1700213"/>
            <a:ext cx="2846388" cy="444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 bwMode="auto">
          <a:xfrm>
            <a:off x="4259263" y="3357563"/>
            <a:ext cx="1681162" cy="935037"/>
          </a:xfrm>
          <a:prstGeom prst="rightArrow">
            <a:avLst/>
          </a:prstGeom>
          <a:solidFill>
            <a:schemeClr val="accent3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 algn="ctr">
              <a:buFont typeface="Arial" charset="0"/>
              <a:buNone/>
              <a:defRPr/>
            </a:pPr>
            <a:r>
              <a:rPr lang="zh-CN" altLang="en-US" sz="2400" b="1" dirty="0">
                <a:solidFill>
                  <a:srgbClr val="FF0000"/>
                </a:solidFill>
              </a:rPr>
              <a:t>近似表示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4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141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rgbClr val="000000"/>
                </a:solidFill>
              </a:rPr>
              <a:t>线框模型</a:t>
            </a:r>
          </a:p>
        </p:txBody>
      </p:sp>
      <p:sp>
        <p:nvSpPr>
          <p:cNvPr id="103936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838200" y="1752600"/>
            <a:ext cx="4813300" cy="4772025"/>
          </a:xfrm>
        </p:spPr>
        <p:txBody>
          <a:bodyPr/>
          <a:lstStyle/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smtClean="0"/>
              <a:t>采用</a:t>
            </a:r>
            <a:r>
              <a:rPr lang="zh-CN" altLang="en-US" sz="2800" b="1" smtClean="0">
                <a:solidFill>
                  <a:srgbClr val="FF3300"/>
                </a:solidFill>
              </a:rPr>
              <a:t>顶点及边的集合</a:t>
            </a:r>
            <a:r>
              <a:rPr lang="zh-CN" altLang="en-US" sz="2800" smtClean="0"/>
              <a:t>来描述</a:t>
            </a:r>
            <a:endParaRPr lang="en-US" altLang="zh-CN" sz="2800" smtClean="0"/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b="1" smtClean="0">
                <a:solidFill>
                  <a:srgbClr val="0000FF"/>
                </a:solidFill>
              </a:rPr>
              <a:t>优  点：</a:t>
            </a:r>
            <a:endParaRPr lang="en-US" altLang="zh-CN" sz="2800" b="1" smtClean="0">
              <a:solidFill>
                <a:srgbClr val="0000FF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smtClean="0"/>
              <a:t>数据结构简单</a:t>
            </a:r>
            <a:endParaRPr lang="en-US" altLang="zh-CN" sz="2400" smtClean="0"/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smtClean="0"/>
              <a:t>处理容易</a:t>
            </a:r>
          </a:p>
          <a:p>
            <a:pPr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800" b="1" smtClean="0">
                <a:solidFill>
                  <a:srgbClr val="0000FF"/>
                </a:solidFill>
              </a:rPr>
              <a:t>缺  点：</a:t>
            </a:r>
            <a:endParaRPr lang="zh-CN" altLang="en-US" sz="2800" b="1" smtClean="0"/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smtClean="0"/>
              <a:t>不能表示含有曲面的物体</a:t>
            </a: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</a:pPr>
            <a:r>
              <a:rPr lang="zh-CN" altLang="en-US" sz="2400" smtClean="0"/>
              <a:t>点和边信息容易出现二义性</a:t>
            </a:r>
          </a:p>
        </p:txBody>
      </p:sp>
      <p:pic>
        <p:nvPicPr>
          <p:cNvPr id="204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1735138"/>
            <a:ext cx="2444750" cy="2054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48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933825"/>
            <a:ext cx="2444750" cy="2522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9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3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3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39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3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9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3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3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3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3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三维形体的表示</a:t>
            </a:r>
          </a:p>
        </p:txBody>
      </p:sp>
      <p:graphicFrame>
        <p:nvGraphicFramePr>
          <p:cNvPr id="21507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755650" y="1700213"/>
          <a:ext cx="7772400" cy="296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23" name="SmartDraw" r:id="rId3" imgW="5986272" imgH="2286000" progId="SmartDraw.2">
                  <p:embed/>
                </p:oleObj>
              </mc:Choice>
              <mc:Fallback>
                <p:oleObj name="SmartDraw" r:id="rId3" imgW="5986272" imgH="2286000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5650" y="1700213"/>
                        <a:ext cx="7772400" cy="2968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755576" y="5332566"/>
            <a:ext cx="7848872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>
              <a:buFont typeface="Arial" charset="0"/>
              <a:buNone/>
              <a:defRPr/>
            </a:pPr>
            <a:r>
              <a:rPr lang="zh-CN" altLang="en-US" sz="2800" b="1" dirty="0"/>
              <a:t>没有绝对的“好”与“坏”，但适用的场合不同</a:t>
            </a:r>
          </a:p>
        </p:txBody>
      </p:sp>
      <p:sp>
        <p:nvSpPr>
          <p:cNvPr id="21511" name="椭圆 2"/>
          <p:cNvSpPr>
            <a:spLocks noChangeArrowheads="1"/>
          </p:cNvSpPr>
          <p:nvPr/>
        </p:nvSpPr>
        <p:spPr bwMode="auto">
          <a:xfrm>
            <a:off x="3492500" y="2276475"/>
            <a:ext cx="2735263" cy="1657350"/>
          </a:xfrm>
          <a:prstGeom prst="ellipse">
            <a:avLst/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导 论</a:t>
            </a:r>
          </a:p>
        </p:txBody>
      </p:sp>
      <p:pic>
        <p:nvPicPr>
          <p:cNvPr id="4099" name="Picture 7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650" y="1752600"/>
            <a:ext cx="3589338" cy="2397125"/>
          </a:xfrm>
        </p:spPr>
      </p:pic>
      <p:pic>
        <p:nvPicPr>
          <p:cNvPr id="4100" name="Picture 20" descr="hai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4581525"/>
            <a:ext cx="7704138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1" name="Picture 22" descr="08cg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725" y="1700213"/>
            <a:ext cx="3167063" cy="2376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表面模型：面的集合</a:t>
            </a:r>
          </a:p>
        </p:txBody>
      </p:sp>
      <p:pic>
        <p:nvPicPr>
          <p:cNvPr id="225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944688"/>
            <a:ext cx="3267075" cy="3371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944688"/>
            <a:ext cx="3683000" cy="3355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817466" y="5548590"/>
            <a:ext cx="3754534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en-US" altLang="zh-CN" sz="2800" b="1" dirty="0"/>
              <a:t>4</a:t>
            </a:r>
            <a:r>
              <a:rPr lang="zh-CN" altLang="en-US" sz="2800" b="1" dirty="0"/>
              <a:t>个平面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86737" y="5570076"/>
            <a:ext cx="3257479" cy="52322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bg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个球面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2788"/>
            <a:ext cx="7772400" cy="708025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表面模型：</a:t>
            </a:r>
            <a:r>
              <a:rPr lang="zh-CN" altLang="en-US" sz="4000" smtClean="0">
                <a:solidFill>
                  <a:srgbClr val="FF0000"/>
                </a:solidFill>
              </a:rPr>
              <a:t>广泛应用</a:t>
            </a:r>
          </a:p>
        </p:txBody>
      </p:sp>
      <p:pic>
        <p:nvPicPr>
          <p:cNvPr id="23555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7088" y="1700213"/>
            <a:ext cx="4441825" cy="3024187"/>
          </a:xfrm>
          <a:noFill/>
        </p:spPr>
      </p:pic>
      <p:pic>
        <p:nvPicPr>
          <p:cNvPr id="23556" name="Picture 2" descr="http://www.vrnew.cn/neditor/uploadfile/2008110614354450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1733550"/>
            <a:ext cx="2965450" cy="306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55576" y="5335009"/>
            <a:ext cx="7920880" cy="95410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zh-CN" altLang="en-US" sz="2800" b="1" dirty="0"/>
              <a:t>应用于“</a:t>
            </a:r>
            <a:r>
              <a:rPr lang="zh-CN" altLang="en-US" sz="2800" b="1" dirty="0">
                <a:solidFill>
                  <a:schemeClr val="bg1">
                    <a:lumMod val="60000"/>
                    <a:lumOff val="40000"/>
                  </a:schemeClr>
                </a:solidFill>
              </a:rPr>
              <a:t>看看就够</a:t>
            </a:r>
            <a:r>
              <a:rPr lang="zh-CN" altLang="en-US" sz="2800" b="1" dirty="0"/>
              <a:t>”的场合，如</a:t>
            </a:r>
            <a:r>
              <a:rPr lang="zh-CN" altLang="en-US" sz="2800" b="1" dirty="0">
                <a:solidFill>
                  <a:srgbClr val="FF0000"/>
                </a:solidFill>
              </a:rPr>
              <a:t>游戏、电影</a:t>
            </a:r>
            <a:r>
              <a:rPr lang="zh-CN" altLang="en-US" sz="2800" b="1" dirty="0"/>
              <a:t>、漫游等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2788"/>
            <a:ext cx="7772400" cy="708025"/>
          </a:xfrm>
        </p:spPr>
        <p:txBody>
          <a:bodyPr/>
          <a:lstStyle/>
          <a:p>
            <a:pPr eaLnBrk="1" hangingPunct="1"/>
            <a:r>
              <a:rPr lang="zh-CN" altLang="en-US" sz="4000" smtClean="0"/>
              <a:t>表面模型：</a:t>
            </a:r>
            <a:r>
              <a:rPr lang="zh-CN" altLang="en-US" sz="4000" smtClean="0">
                <a:solidFill>
                  <a:srgbClr val="FF0000"/>
                </a:solidFill>
              </a:rPr>
              <a:t>研究众多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538" y="3860800"/>
            <a:ext cx="7572375" cy="2241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671638"/>
            <a:ext cx="4516438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1" name="Picture 7" descr="http://t2.gstatic.com/images?q=tbn:ANd9GcQDi9DGsEqw7Rf3co-nAFrOESzkciPsVHVmEBdGgm3ihD3bogoYl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6763" y="1711325"/>
            <a:ext cx="2541587" cy="157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2" name="TextBox 11"/>
          <p:cNvSpPr txBox="1">
            <a:spLocks noChangeArrowheads="1"/>
          </p:cNvSpPr>
          <p:nvPr/>
        </p:nvSpPr>
        <p:spPr bwMode="auto">
          <a:xfrm>
            <a:off x="1731963" y="3255963"/>
            <a:ext cx="2663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800" b="1"/>
              <a:t>模型化简</a:t>
            </a:r>
          </a:p>
        </p:txBody>
      </p:sp>
      <p:sp>
        <p:nvSpPr>
          <p:cNvPr id="24583" name="TextBox 13"/>
          <p:cNvSpPr txBox="1">
            <a:spLocks noChangeArrowheads="1"/>
          </p:cNvSpPr>
          <p:nvPr/>
        </p:nvSpPr>
        <p:spPr bwMode="auto">
          <a:xfrm>
            <a:off x="5775325" y="3255963"/>
            <a:ext cx="266382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800" b="1"/>
              <a:t>模型分割</a:t>
            </a:r>
          </a:p>
        </p:txBody>
      </p:sp>
      <p:sp>
        <p:nvSpPr>
          <p:cNvPr id="24584" name="TextBox 14"/>
          <p:cNvSpPr txBox="1">
            <a:spLocks noChangeArrowheads="1"/>
          </p:cNvSpPr>
          <p:nvPr/>
        </p:nvSpPr>
        <p:spPr bwMode="auto">
          <a:xfrm>
            <a:off x="3262313" y="6102350"/>
            <a:ext cx="2665412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algn="ctr" eaLnBrk="1" hangingPunct="1">
              <a:buFont typeface="Arial" charset="0"/>
              <a:buNone/>
            </a:pPr>
            <a:r>
              <a:rPr lang="zh-CN" altLang="en-US" sz="2800" b="1"/>
              <a:t>模型变形</a:t>
            </a:r>
          </a:p>
        </p:txBody>
      </p:sp>
      <p:pic>
        <p:nvPicPr>
          <p:cNvPr id="24585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2925" y="3860800"/>
            <a:ext cx="2216150" cy="2243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不仅仅为了“</a:t>
            </a:r>
            <a:r>
              <a:rPr lang="zh-CN" altLang="en-US" b="1" smtClean="0">
                <a:solidFill>
                  <a:srgbClr val="FF0000"/>
                </a:solidFill>
              </a:rPr>
              <a:t>看看</a:t>
            </a:r>
            <a:r>
              <a:rPr lang="zh-CN" altLang="en-US" smtClean="0"/>
              <a:t>”</a:t>
            </a:r>
          </a:p>
        </p:txBody>
      </p:sp>
      <p:pic>
        <p:nvPicPr>
          <p:cNvPr id="25603" name="Picture 4" descr="http://www.sunbala.cn/UpImg/2008-2/smsheji080203x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00213"/>
            <a:ext cx="4294188" cy="172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4" name="Picture 6" descr="http://www.sunbala.cn/UpImg/2008-2/smsheji080203v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113" y="3598863"/>
            <a:ext cx="4276725" cy="2854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5" name="TextBox 5"/>
          <p:cNvSpPr txBox="1">
            <a:spLocks noChangeArrowheads="1"/>
          </p:cNvSpPr>
          <p:nvPr/>
        </p:nvSpPr>
        <p:spPr bwMode="auto">
          <a:xfrm>
            <a:off x="5292725" y="1773238"/>
            <a:ext cx="3611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/>
              <a:t>要用多少吨钢材？</a:t>
            </a:r>
          </a:p>
        </p:txBody>
      </p:sp>
      <p:sp>
        <p:nvSpPr>
          <p:cNvPr id="25606" name="TextBox 9"/>
          <p:cNvSpPr txBox="1">
            <a:spLocks noChangeArrowheads="1"/>
          </p:cNvSpPr>
          <p:nvPr/>
        </p:nvSpPr>
        <p:spPr bwMode="auto">
          <a:xfrm>
            <a:off x="5292725" y="2555875"/>
            <a:ext cx="36115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/>
              <a:t>力学：能否承重？</a:t>
            </a:r>
          </a:p>
        </p:txBody>
      </p:sp>
      <p:sp>
        <p:nvSpPr>
          <p:cNvPr id="25607" name="TextBox 10"/>
          <p:cNvSpPr txBox="1">
            <a:spLocks noChangeArrowheads="1"/>
          </p:cNvSpPr>
          <p:nvPr/>
        </p:nvSpPr>
        <p:spPr bwMode="auto">
          <a:xfrm>
            <a:off x="5292725" y="3276600"/>
            <a:ext cx="40211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/>
              <a:t>热工：能否抗高温？</a:t>
            </a:r>
          </a:p>
        </p:txBody>
      </p:sp>
      <p:sp>
        <p:nvSpPr>
          <p:cNvPr id="25608" name="TextBox 11"/>
          <p:cNvSpPr txBox="1">
            <a:spLocks noChangeArrowheads="1"/>
          </p:cNvSpPr>
          <p:nvPr/>
        </p:nvSpPr>
        <p:spPr bwMode="auto">
          <a:xfrm>
            <a:off x="5292725" y="4068763"/>
            <a:ext cx="36115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zh-CN" altLang="en-US" sz="3200"/>
              <a:t>能否抗几级地震？</a:t>
            </a:r>
          </a:p>
        </p:txBody>
      </p:sp>
      <p:sp>
        <p:nvSpPr>
          <p:cNvPr id="25609" name="TextBox 12"/>
          <p:cNvSpPr txBox="1">
            <a:spLocks noChangeArrowheads="1"/>
          </p:cNvSpPr>
          <p:nvPr/>
        </p:nvSpPr>
        <p:spPr bwMode="auto">
          <a:xfrm>
            <a:off x="5292725" y="4860925"/>
            <a:ext cx="11493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/>
            <a:r>
              <a:rPr lang="en-US" altLang="zh-CN" sz="3200"/>
              <a:t>……</a:t>
            </a:r>
            <a:endParaRPr lang="zh-CN" altLang="en-US" sz="3200"/>
          </a:p>
        </p:txBody>
      </p:sp>
      <p:sp>
        <p:nvSpPr>
          <p:cNvPr id="15" name="TextBox 14"/>
          <p:cNvSpPr txBox="1"/>
          <p:nvPr/>
        </p:nvSpPr>
        <p:spPr>
          <a:xfrm>
            <a:off x="5405835" y="5796553"/>
            <a:ext cx="3384376" cy="58477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solidFill>
              <a:schemeClr val="tx1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txBody>
          <a:bodyPr>
            <a:spAutoFit/>
          </a:bodyPr>
          <a:lstStyle/>
          <a:p>
            <a:pPr algn="ctr">
              <a:buFont typeface="Arial" charset="0"/>
              <a:buNone/>
              <a:defRPr/>
            </a:pPr>
            <a:r>
              <a:rPr lang="en-US" altLang="zh-CN" sz="3200" b="1" dirty="0">
                <a:solidFill>
                  <a:srgbClr val="FF0000"/>
                </a:solidFill>
              </a:rPr>
              <a:t>  </a:t>
            </a:r>
            <a:r>
              <a:rPr lang="zh-CN" altLang="en-US" sz="3200" b="1" dirty="0">
                <a:solidFill>
                  <a:srgbClr val="FF0000"/>
                </a:solidFill>
              </a:rPr>
              <a:t>实体模型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 42"/>
          <p:cNvSpPr/>
          <p:nvPr/>
        </p:nvSpPr>
        <p:spPr>
          <a:xfrm>
            <a:off x="5003800" y="3308350"/>
            <a:ext cx="4140200" cy="3063875"/>
          </a:xfrm>
          <a:custGeom>
            <a:avLst/>
            <a:gdLst>
              <a:gd name="connsiteX0" fmla="*/ 2206172 w 4542972"/>
              <a:gd name="connsiteY0" fmla="*/ 733 h 3063264"/>
              <a:gd name="connsiteX1" fmla="*/ 2046515 w 4542972"/>
              <a:gd name="connsiteY1" fmla="*/ 44276 h 3063264"/>
              <a:gd name="connsiteX2" fmla="*/ 2002972 w 4542972"/>
              <a:gd name="connsiteY2" fmla="*/ 58790 h 3063264"/>
              <a:gd name="connsiteX3" fmla="*/ 1886858 w 4542972"/>
              <a:gd name="connsiteY3" fmla="*/ 102333 h 3063264"/>
              <a:gd name="connsiteX4" fmla="*/ 1640115 w 4542972"/>
              <a:gd name="connsiteY4" fmla="*/ 116847 h 3063264"/>
              <a:gd name="connsiteX5" fmla="*/ 1582058 w 4542972"/>
              <a:gd name="connsiteY5" fmla="*/ 203933 h 3063264"/>
              <a:gd name="connsiteX6" fmla="*/ 1553029 w 4542972"/>
              <a:gd name="connsiteY6" fmla="*/ 247476 h 3063264"/>
              <a:gd name="connsiteX7" fmla="*/ 1436915 w 4542972"/>
              <a:gd name="connsiteY7" fmla="*/ 595819 h 3063264"/>
              <a:gd name="connsiteX8" fmla="*/ 1393372 w 4542972"/>
              <a:gd name="connsiteY8" fmla="*/ 726447 h 3063264"/>
              <a:gd name="connsiteX9" fmla="*/ 1335315 w 4542972"/>
              <a:gd name="connsiteY9" fmla="*/ 871590 h 3063264"/>
              <a:gd name="connsiteX10" fmla="*/ 1306286 w 4542972"/>
              <a:gd name="connsiteY10" fmla="*/ 915133 h 3063264"/>
              <a:gd name="connsiteX11" fmla="*/ 1219200 w 4542972"/>
              <a:gd name="connsiteY11" fmla="*/ 1060276 h 3063264"/>
              <a:gd name="connsiteX12" fmla="*/ 1175658 w 4542972"/>
              <a:gd name="connsiteY12" fmla="*/ 1161876 h 3063264"/>
              <a:gd name="connsiteX13" fmla="*/ 1132115 w 4542972"/>
              <a:gd name="connsiteY13" fmla="*/ 1219933 h 3063264"/>
              <a:gd name="connsiteX14" fmla="*/ 1074058 w 4542972"/>
              <a:gd name="connsiteY14" fmla="*/ 1307019 h 3063264"/>
              <a:gd name="connsiteX15" fmla="*/ 928915 w 4542972"/>
              <a:gd name="connsiteY15" fmla="*/ 1423133 h 3063264"/>
              <a:gd name="connsiteX16" fmla="*/ 870858 w 4542972"/>
              <a:gd name="connsiteY16" fmla="*/ 1437647 h 3063264"/>
              <a:gd name="connsiteX17" fmla="*/ 798286 w 4542972"/>
              <a:gd name="connsiteY17" fmla="*/ 1481190 h 3063264"/>
              <a:gd name="connsiteX18" fmla="*/ 609600 w 4542972"/>
              <a:gd name="connsiteY18" fmla="*/ 1524733 h 3063264"/>
              <a:gd name="connsiteX19" fmla="*/ 566058 w 4542972"/>
              <a:gd name="connsiteY19" fmla="*/ 1539247 h 3063264"/>
              <a:gd name="connsiteX20" fmla="*/ 362858 w 4542972"/>
              <a:gd name="connsiteY20" fmla="*/ 1684390 h 3063264"/>
              <a:gd name="connsiteX21" fmla="*/ 319315 w 4542972"/>
              <a:gd name="connsiteY21" fmla="*/ 1713419 h 3063264"/>
              <a:gd name="connsiteX22" fmla="*/ 275772 w 4542972"/>
              <a:gd name="connsiteY22" fmla="*/ 1727933 h 3063264"/>
              <a:gd name="connsiteX23" fmla="*/ 174172 w 4542972"/>
              <a:gd name="connsiteY23" fmla="*/ 1800505 h 3063264"/>
              <a:gd name="connsiteX24" fmla="*/ 87086 w 4542972"/>
              <a:gd name="connsiteY24" fmla="*/ 1858562 h 3063264"/>
              <a:gd name="connsiteX25" fmla="*/ 58058 w 4542972"/>
              <a:gd name="connsiteY25" fmla="*/ 1960162 h 3063264"/>
              <a:gd name="connsiteX26" fmla="*/ 29029 w 4542972"/>
              <a:gd name="connsiteY26" fmla="*/ 2047247 h 3063264"/>
              <a:gd name="connsiteX27" fmla="*/ 14515 w 4542972"/>
              <a:gd name="connsiteY27" fmla="*/ 2090790 h 3063264"/>
              <a:gd name="connsiteX28" fmla="*/ 0 w 4542972"/>
              <a:gd name="connsiteY28" fmla="*/ 2177876 h 3063264"/>
              <a:gd name="connsiteX29" fmla="*/ 58058 w 4542972"/>
              <a:gd name="connsiteY29" fmla="*/ 2497190 h 3063264"/>
              <a:gd name="connsiteX30" fmla="*/ 87086 w 4542972"/>
              <a:gd name="connsiteY30" fmla="*/ 2584276 h 3063264"/>
              <a:gd name="connsiteX31" fmla="*/ 174172 w 4542972"/>
              <a:gd name="connsiteY31" fmla="*/ 2671362 h 3063264"/>
              <a:gd name="connsiteX32" fmla="*/ 188686 w 4542972"/>
              <a:gd name="connsiteY32" fmla="*/ 2714905 h 3063264"/>
              <a:gd name="connsiteX33" fmla="*/ 232229 w 4542972"/>
              <a:gd name="connsiteY33" fmla="*/ 2743933 h 3063264"/>
              <a:gd name="connsiteX34" fmla="*/ 319315 w 4542972"/>
              <a:gd name="connsiteY34" fmla="*/ 2772962 h 3063264"/>
              <a:gd name="connsiteX35" fmla="*/ 420915 w 4542972"/>
              <a:gd name="connsiteY35" fmla="*/ 2801990 h 3063264"/>
              <a:gd name="connsiteX36" fmla="*/ 551543 w 4542972"/>
              <a:gd name="connsiteY36" fmla="*/ 2831019 h 3063264"/>
              <a:gd name="connsiteX37" fmla="*/ 740229 w 4542972"/>
              <a:gd name="connsiteY37" fmla="*/ 2874562 h 3063264"/>
              <a:gd name="connsiteX38" fmla="*/ 812800 w 4542972"/>
              <a:gd name="connsiteY38" fmla="*/ 2889076 h 3063264"/>
              <a:gd name="connsiteX39" fmla="*/ 870858 w 4542972"/>
              <a:gd name="connsiteY39" fmla="*/ 2903590 h 3063264"/>
              <a:gd name="connsiteX40" fmla="*/ 943429 w 4542972"/>
              <a:gd name="connsiteY40" fmla="*/ 2918105 h 3063264"/>
              <a:gd name="connsiteX41" fmla="*/ 986972 w 4542972"/>
              <a:gd name="connsiteY41" fmla="*/ 2932619 h 3063264"/>
              <a:gd name="connsiteX42" fmla="*/ 1175658 w 4542972"/>
              <a:gd name="connsiteY42" fmla="*/ 2947133 h 3063264"/>
              <a:gd name="connsiteX43" fmla="*/ 1393372 w 4542972"/>
              <a:gd name="connsiteY43" fmla="*/ 2976162 h 3063264"/>
              <a:gd name="connsiteX44" fmla="*/ 1451429 w 4542972"/>
              <a:gd name="connsiteY44" fmla="*/ 2990676 h 3063264"/>
              <a:gd name="connsiteX45" fmla="*/ 1654629 w 4542972"/>
              <a:gd name="connsiteY45" fmla="*/ 3019705 h 3063264"/>
              <a:gd name="connsiteX46" fmla="*/ 2467429 w 4542972"/>
              <a:gd name="connsiteY46" fmla="*/ 3034219 h 3063264"/>
              <a:gd name="connsiteX47" fmla="*/ 2554515 w 4542972"/>
              <a:gd name="connsiteY47" fmla="*/ 3048733 h 3063264"/>
              <a:gd name="connsiteX48" fmla="*/ 2627086 w 4542972"/>
              <a:gd name="connsiteY48" fmla="*/ 3063247 h 3063264"/>
              <a:gd name="connsiteX49" fmla="*/ 3265715 w 4542972"/>
              <a:gd name="connsiteY49" fmla="*/ 3034219 h 3063264"/>
              <a:gd name="connsiteX50" fmla="*/ 3338286 w 4542972"/>
              <a:gd name="connsiteY50" fmla="*/ 3019705 h 3063264"/>
              <a:gd name="connsiteX51" fmla="*/ 3468915 w 4542972"/>
              <a:gd name="connsiteY51" fmla="*/ 2976162 h 3063264"/>
              <a:gd name="connsiteX52" fmla="*/ 3526972 w 4542972"/>
              <a:gd name="connsiteY52" fmla="*/ 2961647 h 3063264"/>
              <a:gd name="connsiteX53" fmla="*/ 3628572 w 4542972"/>
              <a:gd name="connsiteY53" fmla="*/ 2947133 h 3063264"/>
              <a:gd name="connsiteX54" fmla="*/ 3802743 w 4542972"/>
              <a:gd name="connsiteY54" fmla="*/ 2903590 h 3063264"/>
              <a:gd name="connsiteX55" fmla="*/ 3976915 w 4542972"/>
              <a:gd name="connsiteY55" fmla="*/ 2845533 h 3063264"/>
              <a:gd name="connsiteX56" fmla="*/ 4107543 w 4542972"/>
              <a:gd name="connsiteY56" fmla="*/ 2801990 h 3063264"/>
              <a:gd name="connsiteX57" fmla="*/ 4180115 w 4542972"/>
              <a:gd name="connsiteY57" fmla="*/ 2787476 h 3063264"/>
              <a:gd name="connsiteX58" fmla="*/ 4238172 w 4542972"/>
              <a:gd name="connsiteY58" fmla="*/ 2758447 h 3063264"/>
              <a:gd name="connsiteX59" fmla="*/ 4368800 w 4542972"/>
              <a:gd name="connsiteY59" fmla="*/ 2743933 h 3063264"/>
              <a:gd name="connsiteX60" fmla="*/ 4412343 w 4542972"/>
              <a:gd name="connsiteY60" fmla="*/ 2729419 h 3063264"/>
              <a:gd name="connsiteX61" fmla="*/ 4441372 w 4542972"/>
              <a:gd name="connsiteY61" fmla="*/ 2685876 h 3063264"/>
              <a:gd name="connsiteX62" fmla="*/ 4484915 w 4542972"/>
              <a:gd name="connsiteY62" fmla="*/ 2656847 h 3063264"/>
              <a:gd name="connsiteX63" fmla="*/ 4499429 w 4542972"/>
              <a:gd name="connsiteY63" fmla="*/ 2569762 h 3063264"/>
              <a:gd name="connsiteX64" fmla="*/ 4542972 w 4542972"/>
              <a:gd name="connsiteY64" fmla="*/ 2482676 h 3063264"/>
              <a:gd name="connsiteX65" fmla="*/ 4528458 w 4542972"/>
              <a:gd name="connsiteY65" fmla="*/ 2148847 h 3063264"/>
              <a:gd name="connsiteX66" fmla="*/ 4499429 w 4542972"/>
              <a:gd name="connsiteY66" fmla="*/ 2105305 h 3063264"/>
              <a:gd name="connsiteX67" fmla="*/ 4441372 w 4542972"/>
              <a:gd name="connsiteY67" fmla="*/ 1974676 h 3063264"/>
              <a:gd name="connsiteX68" fmla="*/ 4310743 w 4542972"/>
              <a:gd name="connsiteY68" fmla="*/ 1829533 h 3063264"/>
              <a:gd name="connsiteX69" fmla="*/ 4238172 w 4542972"/>
              <a:gd name="connsiteY69" fmla="*/ 1771476 h 3063264"/>
              <a:gd name="connsiteX70" fmla="*/ 4136572 w 4542972"/>
              <a:gd name="connsiteY70" fmla="*/ 1727933 h 3063264"/>
              <a:gd name="connsiteX71" fmla="*/ 4049486 w 4542972"/>
              <a:gd name="connsiteY71" fmla="*/ 1655362 h 3063264"/>
              <a:gd name="connsiteX72" fmla="*/ 4005943 w 4542972"/>
              <a:gd name="connsiteY72" fmla="*/ 1640847 h 3063264"/>
              <a:gd name="connsiteX73" fmla="*/ 3889829 w 4542972"/>
              <a:gd name="connsiteY73" fmla="*/ 1582790 h 3063264"/>
              <a:gd name="connsiteX74" fmla="*/ 3802743 w 4542972"/>
              <a:gd name="connsiteY74" fmla="*/ 1553762 h 3063264"/>
              <a:gd name="connsiteX75" fmla="*/ 3701143 w 4542972"/>
              <a:gd name="connsiteY75" fmla="*/ 1495705 h 3063264"/>
              <a:gd name="connsiteX76" fmla="*/ 3556000 w 4542972"/>
              <a:gd name="connsiteY76" fmla="*/ 1452162 h 3063264"/>
              <a:gd name="connsiteX77" fmla="*/ 3497943 w 4542972"/>
              <a:gd name="connsiteY77" fmla="*/ 1423133 h 3063264"/>
              <a:gd name="connsiteX78" fmla="*/ 3439886 w 4542972"/>
              <a:gd name="connsiteY78" fmla="*/ 1408619 h 3063264"/>
              <a:gd name="connsiteX79" fmla="*/ 3280229 w 4542972"/>
              <a:gd name="connsiteY79" fmla="*/ 1336047 h 3063264"/>
              <a:gd name="connsiteX80" fmla="*/ 3193143 w 4542972"/>
              <a:gd name="connsiteY80" fmla="*/ 1277990 h 3063264"/>
              <a:gd name="connsiteX81" fmla="*/ 3106058 w 4542972"/>
              <a:gd name="connsiteY81" fmla="*/ 1132847 h 3063264"/>
              <a:gd name="connsiteX82" fmla="*/ 3077029 w 4542972"/>
              <a:gd name="connsiteY82" fmla="*/ 1045762 h 3063264"/>
              <a:gd name="connsiteX83" fmla="*/ 3062515 w 4542972"/>
              <a:gd name="connsiteY83" fmla="*/ 987705 h 3063264"/>
              <a:gd name="connsiteX84" fmla="*/ 2975429 w 4542972"/>
              <a:gd name="connsiteY84" fmla="*/ 813533 h 3063264"/>
              <a:gd name="connsiteX85" fmla="*/ 2960915 w 4542972"/>
              <a:gd name="connsiteY85" fmla="*/ 769990 h 3063264"/>
              <a:gd name="connsiteX86" fmla="*/ 2917372 w 4542972"/>
              <a:gd name="connsiteY86" fmla="*/ 291019 h 3063264"/>
              <a:gd name="connsiteX87" fmla="*/ 2888343 w 4542972"/>
              <a:gd name="connsiteY87" fmla="*/ 247476 h 3063264"/>
              <a:gd name="connsiteX88" fmla="*/ 2757715 w 4542972"/>
              <a:gd name="connsiteY88" fmla="*/ 189419 h 3063264"/>
              <a:gd name="connsiteX89" fmla="*/ 2714172 w 4542972"/>
              <a:gd name="connsiteY89" fmla="*/ 174905 h 3063264"/>
              <a:gd name="connsiteX90" fmla="*/ 2670629 w 4542972"/>
              <a:gd name="connsiteY90" fmla="*/ 160390 h 3063264"/>
              <a:gd name="connsiteX91" fmla="*/ 2627086 w 4542972"/>
              <a:gd name="connsiteY91" fmla="*/ 145876 h 3063264"/>
              <a:gd name="connsiteX92" fmla="*/ 2496458 w 4542972"/>
              <a:gd name="connsiteY92" fmla="*/ 87819 h 3063264"/>
              <a:gd name="connsiteX93" fmla="*/ 2365829 w 4542972"/>
              <a:gd name="connsiteY93" fmla="*/ 44276 h 3063264"/>
              <a:gd name="connsiteX94" fmla="*/ 2264229 w 4542972"/>
              <a:gd name="connsiteY94" fmla="*/ 733 h 3063264"/>
              <a:gd name="connsiteX95" fmla="*/ 2191658 w 4542972"/>
              <a:gd name="connsiteY95" fmla="*/ 15247 h 3063264"/>
              <a:gd name="connsiteX96" fmla="*/ 2206172 w 4542972"/>
              <a:gd name="connsiteY96" fmla="*/ 733 h 3063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</a:cxnLst>
            <a:rect l="l" t="t" r="r" b="b"/>
            <a:pathLst>
              <a:path w="4542972" h="3063264">
                <a:moveTo>
                  <a:pt x="2206172" y="733"/>
                </a:moveTo>
                <a:cubicBezTo>
                  <a:pt x="2181982" y="5571"/>
                  <a:pt x="2157008" y="7445"/>
                  <a:pt x="2046515" y="44276"/>
                </a:cubicBezTo>
                <a:cubicBezTo>
                  <a:pt x="2032001" y="49114"/>
                  <a:pt x="2016656" y="51948"/>
                  <a:pt x="2002972" y="58790"/>
                </a:cubicBezTo>
                <a:cubicBezTo>
                  <a:pt x="1959855" y="80349"/>
                  <a:pt x="1935683" y="97683"/>
                  <a:pt x="1886858" y="102333"/>
                </a:cubicBezTo>
                <a:cubicBezTo>
                  <a:pt x="1804839" y="110144"/>
                  <a:pt x="1722363" y="112009"/>
                  <a:pt x="1640115" y="116847"/>
                </a:cubicBezTo>
                <a:lnTo>
                  <a:pt x="1582058" y="203933"/>
                </a:lnTo>
                <a:lnTo>
                  <a:pt x="1553029" y="247476"/>
                </a:lnTo>
                <a:lnTo>
                  <a:pt x="1436915" y="595819"/>
                </a:lnTo>
                <a:lnTo>
                  <a:pt x="1393372" y="726447"/>
                </a:lnTo>
                <a:cubicBezTo>
                  <a:pt x="1374066" y="784365"/>
                  <a:pt x="1368364" y="805492"/>
                  <a:pt x="1335315" y="871590"/>
                </a:cubicBezTo>
                <a:cubicBezTo>
                  <a:pt x="1327514" y="887192"/>
                  <a:pt x="1315962" y="900619"/>
                  <a:pt x="1306286" y="915133"/>
                </a:cubicBezTo>
                <a:cubicBezTo>
                  <a:pt x="1280070" y="1046218"/>
                  <a:pt x="1316140" y="935639"/>
                  <a:pt x="1219200" y="1060276"/>
                </a:cubicBezTo>
                <a:cubicBezTo>
                  <a:pt x="1157202" y="1139987"/>
                  <a:pt x="1215489" y="1092171"/>
                  <a:pt x="1175658" y="1161876"/>
                </a:cubicBezTo>
                <a:cubicBezTo>
                  <a:pt x="1163656" y="1182879"/>
                  <a:pt x="1145987" y="1200115"/>
                  <a:pt x="1132115" y="1219933"/>
                </a:cubicBezTo>
                <a:cubicBezTo>
                  <a:pt x="1112108" y="1248514"/>
                  <a:pt x="1096393" y="1280217"/>
                  <a:pt x="1074058" y="1307019"/>
                </a:cubicBezTo>
                <a:cubicBezTo>
                  <a:pt x="1023739" y="1367402"/>
                  <a:pt x="996250" y="1397883"/>
                  <a:pt x="928915" y="1423133"/>
                </a:cubicBezTo>
                <a:cubicBezTo>
                  <a:pt x="910237" y="1430137"/>
                  <a:pt x="890210" y="1432809"/>
                  <a:pt x="870858" y="1437647"/>
                </a:cubicBezTo>
                <a:cubicBezTo>
                  <a:pt x="846667" y="1452161"/>
                  <a:pt x="823968" y="1469516"/>
                  <a:pt x="798286" y="1481190"/>
                </a:cubicBezTo>
                <a:cubicBezTo>
                  <a:pt x="725232" y="1514397"/>
                  <a:pt x="689518" y="1513316"/>
                  <a:pt x="609600" y="1524733"/>
                </a:cubicBezTo>
                <a:cubicBezTo>
                  <a:pt x="595086" y="1529571"/>
                  <a:pt x="579432" y="1531817"/>
                  <a:pt x="566058" y="1539247"/>
                </a:cubicBezTo>
                <a:cubicBezTo>
                  <a:pt x="488176" y="1582515"/>
                  <a:pt x="438297" y="1634097"/>
                  <a:pt x="362858" y="1684390"/>
                </a:cubicBezTo>
                <a:cubicBezTo>
                  <a:pt x="348344" y="1694066"/>
                  <a:pt x="334917" y="1705618"/>
                  <a:pt x="319315" y="1713419"/>
                </a:cubicBezTo>
                <a:cubicBezTo>
                  <a:pt x="305631" y="1720261"/>
                  <a:pt x="289834" y="1721906"/>
                  <a:pt x="275772" y="1727933"/>
                </a:cubicBezTo>
                <a:cubicBezTo>
                  <a:pt x="175517" y="1770900"/>
                  <a:pt x="255630" y="1737149"/>
                  <a:pt x="174172" y="1800505"/>
                </a:cubicBezTo>
                <a:cubicBezTo>
                  <a:pt x="146633" y="1821924"/>
                  <a:pt x="87086" y="1858562"/>
                  <a:pt x="87086" y="1858562"/>
                </a:cubicBezTo>
                <a:cubicBezTo>
                  <a:pt x="38296" y="2004935"/>
                  <a:pt x="112748" y="1777863"/>
                  <a:pt x="58058" y="1960162"/>
                </a:cubicBezTo>
                <a:cubicBezTo>
                  <a:pt x="49265" y="1989470"/>
                  <a:pt x="38705" y="2018219"/>
                  <a:pt x="29029" y="2047247"/>
                </a:cubicBezTo>
                <a:cubicBezTo>
                  <a:pt x="24191" y="2061761"/>
                  <a:pt x="17030" y="2075699"/>
                  <a:pt x="14515" y="2090790"/>
                </a:cubicBezTo>
                <a:lnTo>
                  <a:pt x="0" y="2177876"/>
                </a:lnTo>
                <a:cubicBezTo>
                  <a:pt x="25217" y="2606536"/>
                  <a:pt x="-30972" y="2301324"/>
                  <a:pt x="58058" y="2497190"/>
                </a:cubicBezTo>
                <a:cubicBezTo>
                  <a:pt x="70720" y="2525046"/>
                  <a:pt x="65449" y="2562639"/>
                  <a:pt x="87086" y="2584276"/>
                </a:cubicBezTo>
                <a:lnTo>
                  <a:pt x="174172" y="2671362"/>
                </a:lnTo>
                <a:cubicBezTo>
                  <a:pt x="179010" y="2685876"/>
                  <a:pt x="179129" y="2702958"/>
                  <a:pt x="188686" y="2714905"/>
                </a:cubicBezTo>
                <a:cubicBezTo>
                  <a:pt x="199583" y="2728526"/>
                  <a:pt x="216289" y="2736848"/>
                  <a:pt x="232229" y="2743933"/>
                </a:cubicBezTo>
                <a:cubicBezTo>
                  <a:pt x="260191" y="2756360"/>
                  <a:pt x="290286" y="2763286"/>
                  <a:pt x="319315" y="2772962"/>
                </a:cubicBezTo>
                <a:cubicBezTo>
                  <a:pt x="423720" y="2807764"/>
                  <a:pt x="293336" y="2765538"/>
                  <a:pt x="420915" y="2801990"/>
                </a:cubicBezTo>
                <a:cubicBezTo>
                  <a:pt x="568629" y="2844195"/>
                  <a:pt x="302694" y="2778630"/>
                  <a:pt x="551543" y="2831019"/>
                </a:cubicBezTo>
                <a:cubicBezTo>
                  <a:pt x="614707" y="2844317"/>
                  <a:pt x="677218" y="2860560"/>
                  <a:pt x="740229" y="2874562"/>
                </a:cubicBezTo>
                <a:cubicBezTo>
                  <a:pt x="764311" y="2879914"/>
                  <a:pt x="788718" y="2883725"/>
                  <a:pt x="812800" y="2889076"/>
                </a:cubicBezTo>
                <a:cubicBezTo>
                  <a:pt x="832273" y="2893403"/>
                  <a:pt x="851385" y="2899263"/>
                  <a:pt x="870858" y="2903590"/>
                </a:cubicBezTo>
                <a:cubicBezTo>
                  <a:pt x="894940" y="2908942"/>
                  <a:pt x="919496" y="2912122"/>
                  <a:pt x="943429" y="2918105"/>
                </a:cubicBezTo>
                <a:cubicBezTo>
                  <a:pt x="958272" y="2921816"/>
                  <a:pt x="971791" y="2930721"/>
                  <a:pt x="986972" y="2932619"/>
                </a:cubicBezTo>
                <a:cubicBezTo>
                  <a:pt x="1049566" y="2940443"/>
                  <a:pt x="1112763" y="2942295"/>
                  <a:pt x="1175658" y="2947133"/>
                </a:cubicBezTo>
                <a:cubicBezTo>
                  <a:pt x="1360480" y="2984097"/>
                  <a:pt x="1096412" y="2933738"/>
                  <a:pt x="1393372" y="2976162"/>
                </a:cubicBezTo>
                <a:cubicBezTo>
                  <a:pt x="1413119" y="2978983"/>
                  <a:pt x="1431956" y="2986349"/>
                  <a:pt x="1451429" y="2990676"/>
                </a:cubicBezTo>
                <a:cubicBezTo>
                  <a:pt x="1516887" y="3005222"/>
                  <a:pt x="1588408" y="3017667"/>
                  <a:pt x="1654629" y="3019705"/>
                </a:cubicBezTo>
                <a:cubicBezTo>
                  <a:pt x="1925477" y="3028039"/>
                  <a:pt x="2196496" y="3029381"/>
                  <a:pt x="2467429" y="3034219"/>
                </a:cubicBezTo>
                <a:lnTo>
                  <a:pt x="2554515" y="3048733"/>
                </a:lnTo>
                <a:cubicBezTo>
                  <a:pt x="2578786" y="3053146"/>
                  <a:pt x="2602422" y="3063750"/>
                  <a:pt x="2627086" y="3063247"/>
                </a:cubicBezTo>
                <a:cubicBezTo>
                  <a:pt x="2840138" y="3058899"/>
                  <a:pt x="3052839" y="3043895"/>
                  <a:pt x="3265715" y="3034219"/>
                </a:cubicBezTo>
                <a:cubicBezTo>
                  <a:pt x="3289905" y="3029381"/>
                  <a:pt x="3314566" y="3026482"/>
                  <a:pt x="3338286" y="3019705"/>
                </a:cubicBezTo>
                <a:cubicBezTo>
                  <a:pt x="3382418" y="3007096"/>
                  <a:pt x="3424387" y="2987295"/>
                  <a:pt x="3468915" y="2976162"/>
                </a:cubicBezTo>
                <a:cubicBezTo>
                  <a:pt x="3488267" y="2971324"/>
                  <a:pt x="3507346" y="2965215"/>
                  <a:pt x="3526972" y="2961647"/>
                </a:cubicBezTo>
                <a:cubicBezTo>
                  <a:pt x="3560631" y="2955527"/>
                  <a:pt x="3595095" y="2954181"/>
                  <a:pt x="3628572" y="2947133"/>
                </a:cubicBezTo>
                <a:cubicBezTo>
                  <a:pt x="3687132" y="2934805"/>
                  <a:pt x="3802743" y="2903590"/>
                  <a:pt x="3802743" y="2903590"/>
                </a:cubicBezTo>
                <a:cubicBezTo>
                  <a:pt x="3898212" y="2831988"/>
                  <a:pt x="3826788" y="2870554"/>
                  <a:pt x="3976915" y="2845533"/>
                </a:cubicBezTo>
                <a:cubicBezTo>
                  <a:pt x="4060477" y="2831606"/>
                  <a:pt x="4016152" y="2829407"/>
                  <a:pt x="4107543" y="2801990"/>
                </a:cubicBezTo>
                <a:cubicBezTo>
                  <a:pt x="4131172" y="2794901"/>
                  <a:pt x="4155924" y="2792314"/>
                  <a:pt x="4180115" y="2787476"/>
                </a:cubicBezTo>
                <a:cubicBezTo>
                  <a:pt x="4199467" y="2777800"/>
                  <a:pt x="4217089" y="2763312"/>
                  <a:pt x="4238172" y="2758447"/>
                </a:cubicBezTo>
                <a:cubicBezTo>
                  <a:pt x="4280861" y="2748596"/>
                  <a:pt x="4325585" y="2751135"/>
                  <a:pt x="4368800" y="2743933"/>
                </a:cubicBezTo>
                <a:cubicBezTo>
                  <a:pt x="4383891" y="2741418"/>
                  <a:pt x="4397829" y="2734257"/>
                  <a:pt x="4412343" y="2729419"/>
                </a:cubicBezTo>
                <a:cubicBezTo>
                  <a:pt x="4422019" y="2714905"/>
                  <a:pt x="4429037" y="2698211"/>
                  <a:pt x="4441372" y="2685876"/>
                </a:cubicBezTo>
                <a:cubicBezTo>
                  <a:pt x="4453707" y="2673541"/>
                  <a:pt x="4477114" y="2672449"/>
                  <a:pt x="4484915" y="2656847"/>
                </a:cubicBezTo>
                <a:cubicBezTo>
                  <a:pt x="4498076" y="2630525"/>
                  <a:pt x="4493045" y="2598490"/>
                  <a:pt x="4499429" y="2569762"/>
                </a:cubicBezTo>
                <a:cubicBezTo>
                  <a:pt x="4509444" y="2524692"/>
                  <a:pt x="4516875" y="2521821"/>
                  <a:pt x="4542972" y="2482676"/>
                </a:cubicBezTo>
                <a:cubicBezTo>
                  <a:pt x="4538134" y="2371400"/>
                  <a:pt x="4541225" y="2259494"/>
                  <a:pt x="4528458" y="2148847"/>
                </a:cubicBezTo>
                <a:cubicBezTo>
                  <a:pt x="4526459" y="2131518"/>
                  <a:pt x="4507230" y="2120907"/>
                  <a:pt x="4499429" y="2105305"/>
                </a:cubicBezTo>
                <a:cubicBezTo>
                  <a:pt x="4474288" y="2055024"/>
                  <a:pt x="4472150" y="2020842"/>
                  <a:pt x="4441372" y="1974676"/>
                </a:cubicBezTo>
                <a:cubicBezTo>
                  <a:pt x="4339676" y="1822132"/>
                  <a:pt x="4396035" y="1893502"/>
                  <a:pt x="4310743" y="1829533"/>
                </a:cubicBezTo>
                <a:cubicBezTo>
                  <a:pt x="4285960" y="1810946"/>
                  <a:pt x="4263948" y="1788660"/>
                  <a:pt x="4238172" y="1771476"/>
                </a:cubicBezTo>
                <a:cubicBezTo>
                  <a:pt x="4147567" y="1711072"/>
                  <a:pt x="4213980" y="1766636"/>
                  <a:pt x="4136572" y="1727933"/>
                </a:cubicBezTo>
                <a:cubicBezTo>
                  <a:pt x="4041604" y="1680450"/>
                  <a:pt x="4145779" y="1719558"/>
                  <a:pt x="4049486" y="1655362"/>
                </a:cubicBezTo>
                <a:cubicBezTo>
                  <a:pt x="4036756" y="1646875"/>
                  <a:pt x="4019871" y="1647178"/>
                  <a:pt x="4005943" y="1640847"/>
                </a:cubicBezTo>
                <a:cubicBezTo>
                  <a:pt x="3966549" y="1622940"/>
                  <a:pt x="3930882" y="1596474"/>
                  <a:pt x="3889829" y="1582790"/>
                </a:cubicBezTo>
                <a:lnTo>
                  <a:pt x="3802743" y="1553762"/>
                </a:lnTo>
                <a:cubicBezTo>
                  <a:pt x="3763465" y="1527576"/>
                  <a:pt x="3747184" y="1514121"/>
                  <a:pt x="3701143" y="1495705"/>
                </a:cubicBezTo>
                <a:cubicBezTo>
                  <a:pt x="3642241" y="1472144"/>
                  <a:pt x="3613032" y="1466420"/>
                  <a:pt x="3556000" y="1452162"/>
                </a:cubicBezTo>
                <a:cubicBezTo>
                  <a:pt x="3536648" y="1442486"/>
                  <a:pt x="3518202" y="1430730"/>
                  <a:pt x="3497943" y="1423133"/>
                </a:cubicBezTo>
                <a:cubicBezTo>
                  <a:pt x="3479265" y="1416129"/>
                  <a:pt x="3458046" y="1416873"/>
                  <a:pt x="3439886" y="1408619"/>
                </a:cubicBezTo>
                <a:cubicBezTo>
                  <a:pt x="3253007" y="1323674"/>
                  <a:pt x="3410882" y="1368712"/>
                  <a:pt x="3280229" y="1336047"/>
                </a:cubicBezTo>
                <a:cubicBezTo>
                  <a:pt x="3251200" y="1316695"/>
                  <a:pt x="3212495" y="1307019"/>
                  <a:pt x="3193143" y="1277990"/>
                </a:cubicBezTo>
                <a:cubicBezTo>
                  <a:pt x="3159060" y="1226866"/>
                  <a:pt x="3128376" y="1188642"/>
                  <a:pt x="3106058" y="1132847"/>
                </a:cubicBezTo>
                <a:cubicBezTo>
                  <a:pt x="3094694" y="1104437"/>
                  <a:pt x="3084450" y="1075447"/>
                  <a:pt x="3077029" y="1045762"/>
                </a:cubicBezTo>
                <a:cubicBezTo>
                  <a:pt x="3072191" y="1026410"/>
                  <a:pt x="3071436" y="1005547"/>
                  <a:pt x="3062515" y="987705"/>
                </a:cubicBezTo>
                <a:cubicBezTo>
                  <a:pt x="2949970" y="762614"/>
                  <a:pt x="3048393" y="1032425"/>
                  <a:pt x="2975429" y="813533"/>
                </a:cubicBezTo>
                <a:lnTo>
                  <a:pt x="2960915" y="769990"/>
                </a:lnTo>
                <a:cubicBezTo>
                  <a:pt x="2951121" y="485964"/>
                  <a:pt x="3008340" y="450214"/>
                  <a:pt x="2917372" y="291019"/>
                </a:cubicBezTo>
                <a:cubicBezTo>
                  <a:pt x="2908717" y="275873"/>
                  <a:pt x="2900678" y="259811"/>
                  <a:pt x="2888343" y="247476"/>
                </a:cubicBezTo>
                <a:cubicBezTo>
                  <a:pt x="2853841" y="212974"/>
                  <a:pt x="2800832" y="203791"/>
                  <a:pt x="2757715" y="189419"/>
                </a:cubicBezTo>
                <a:lnTo>
                  <a:pt x="2714172" y="174905"/>
                </a:lnTo>
                <a:lnTo>
                  <a:pt x="2670629" y="160390"/>
                </a:lnTo>
                <a:lnTo>
                  <a:pt x="2627086" y="145876"/>
                </a:lnTo>
                <a:cubicBezTo>
                  <a:pt x="2543312" y="90026"/>
                  <a:pt x="2626003" y="139637"/>
                  <a:pt x="2496458" y="87819"/>
                </a:cubicBezTo>
                <a:cubicBezTo>
                  <a:pt x="2405365" y="51381"/>
                  <a:pt x="2449162" y="65109"/>
                  <a:pt x="2365829" y="44276"/>
                </a:cubicBezTo>
                <a:cubicBezTo>
                  <a:pt x="2354491" y="38607"/>
                  <a:pt x="2285587" y="733"/>
                  <a:pt x="2264229" y="733"/>
                </a:cubicBezTo>
                <a:cubicBezTo>
                  <a:pt x="2239560" y="733"/>
                  <a:pt x="2216079" y="11758"/>
                  <a:pt x="2191658" y="15247"/>
                </a:cubicBezTo>
                <a:cubicBezTo>
                  <a:pt x="2182079" y="16615"/>
                  <a:pt x="2230362" y="-4105"/>
                  <a:pt x="2206172" y="733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662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实体模型：</a:t>
            </a:r>
            <a:r>
              <a:rPr lang="zh-CN" altLang="en-US" smtClean="0">
                <a:solidFill>
                  <a:srgbClr val="FF0000"/>
                </a:solidFill>
              </a:rPr>
              <a:t>完全真实的表示</a:t>
            </a:r>
          </a:p>
        </p:txBody>
      </p:sp>
      <p:sp>
        <p:nvSpPr>
          <p:cNvPr id="26628" name="TextBox 2"/>
          <p:cNvSpPr txBox="1">
            <a:spLocks noChangeArrowheads="1"/>
          </p:cNvSpPr>
          <p:nvPr/>
        </p:nvSpPr>
        <p:spPr bwMode="auto">
          <a:xfrm>
            <a:off x="827088" y="1773238"/>
            <a:ext cx="4105275" cy="1852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914400" indent="-4572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Font typeface="Wingdings" pitchFamily="2" charset="2"/>
              <a:buChar char="p"/>
            </a:pPr>
            <a:r>
              <a:rPr lang="zh-CN" altLang="en-US" sz="2800" b="1"/>
              <a:t>点</a:t>
            </a:r>
            <a:r>
              <a:rPr lang="en-US" altLang="zh-CN" sz="2800" b="1"/>
              <a:t>P</a:t>
            </a:r>
            <a:r>
              <a:rPr lang="zh-CN" altLang="en-US" sz="2800" b="1"/>
              <a:t>和三维形体</a:t>
            </a:r>
            <a:r>
              <a:rPr lang="en-US" altLang="zh-CN" sz="2800" b="1"/>
              <a:t>B</a:t>
            </a:r>
            <a:r>
              <a:rPr lang="zh-CN" altLang="en-US" sz="2800" b="1"/>
              <a:t>之间：</a:t>
            </a:r>
            <a:endParaRPr lang="en-US" altLang="zh-CN" sz="2800" b="1"/>
          </a:p>
          <a:p>
            <a:pPr lvl="1" eaLnBrk="1" hangingPunct="1"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FF0000"/>
                </a:solidFill>
              </a:rPr>
              <a:t>内部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FF0000"/>
                </a:solidFill>
              </a:rPr>
              <a:t>外部</a:t>
            </a:r>
            <a:endParaRPr lang="en-US" altLang="zh-CN" sz="2400" b="1">
              <a:solidFill>
                <a:srgbClr val="FF0000"/>
              </a:solidFill>
            </a:endParaRPr>
          </a:p>
          <a:p>
            <a:pPr lvl="1" eaLnBrk="1" hangingPunct="1">
              <a:buFont typeface="Wingdings" pitchFamily="2" charset="2"/>
              <a:buChar char="l"/>
            </a:pPr>
            <a:r>
              <a:rPr lang="zh-CN" altLang="en-US" sz="2400" b="1">
                <a:solidFill>
                  <a:srgbClr val="FF0000"/>
                </a:solidFill>
              </a:rPr>
              <a:t>边界上</a:t>
            </a:r>
            <a:endParaRPr lang="en-US" altLang="zh-CN" sz="2400" b="1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900113" y="4076700"/>
          <a:ext cx="3959225" cy="1873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462"/>
                <a:gridCol w="955675"/>
                <a:gridCol w="955675"/>
                <a:gridCol w="887413"/>
              </a:tblGrid>
              <a:tr h="468313">
                <a:tc>
                  <a:txBody>
                    <a:bodyPr/>
                    <a:lstStyle/>
                    <a:p>
                      <a:pPr algn="ctr"/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内部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外部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边界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线框模型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否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否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否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表面模型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否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/>
                        <a:t>否</a:t>
                      </a:r>
                      <a:endParaRPr lang="zh-CN" altLang="en-US" sz="1800" dirty="0"/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是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46831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实体模型</a:t>
                      </a:r>
                      <a:endParaRPr lang="zh-CN" alt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是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是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 smtClean="0">
                          <a:solidFill>
                            <a:srgbClr val="FF0000"/>
                          </a:solidFill>
                        </a:rPr>
                        <a:t>是</a:t>
                      </a:r>
                      <a:endParaRPr lang="zh-CN" altLang="en-US" sz="1800" dirty="0">
                        <a:solidFill>
                          <a:srgbClr val="FF0000"/>
                        </a:solidFill>
                      </a:endParaRPr>
                    </a:p>
                  </a:txBody>
                  <a:tcPr marL="91412" marR="91412" marT="45745" marB="45745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6656" name="圆角矩形 4"/>
          <p:cNvSpPr>
            <a:spLocks noChangeArrowheads="1"/>
          </p:cNvSpPr>
          <p:nvPr/>
        </p:nvSpPr>
        <p:spPr bwMode="auto">
          <a:xfrm>
            <a:off x="6300788" y="1916113"/>
            <a:ext cx="1439862" cy="504825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三维形体</a:t>
            </a:r>
          </a:p>
        </p:txBody>
      </p:sp>
      <p:sp>
        <p:nvSpPr>
          <p:cNvPr id="26657" name="圆角矩形 15"/>
          <p:cNvSpPr>
            <a:spLocks noChangeArrowheads="1"/>
          </p:cNvSpPr>
          <p:nvPr/>
        </p:nvSpPr>
        <p:spPr bwMode="auto">
          <a:xfrm>
            <a:off x="5003800" y="3573463"/>
            <a:ext cx="1265238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线框模型</a:t>
            </a:r>
          </a:p>
        </p:txBody>
      </p:sp>
      <p:sp>
        <p:nvSpPr>
          <p:cNvPr id="26658" name="圆角矩形 16"/>
          <p:cNvSpPr>
            <a:spLocks noChangeArrowheads="1"/>
          </p:cNvSpPr>
          <p:nvPr/>
        </p:nvSpPr>
        <p:spPr bwMode="auto">
          <a:xfrm>
            <a:off x="6372225" y="3573463"/>
            <a:ext cx="1284288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实体模型</a:t>
            </a:r>
          </a:p>
        </p:txBody>
      </p:sp>
      <p:sp>
        <p:nvSpPr>
          <p:cNvPr id="26659" name="圆角矩形 18"/>
          <p:cNvSpPr>
            <a:spLocks noChangeArrowheads="1"/>
          </p:cNvSpPr>
          <p:nvPr/>
        </p:nvSpPr>
        <p:spPr bwMode="auto">
          <a:xfrm>
            <a:off x="7812088" y="3573463"/>
            <a:ext cx="1284287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表面模型</a:t>
            </a:r>
          </a:p>
        </p:txBody>
      </p:sp>
      <p:sp>
        <p:nvSpPr>
          <p:cNvPr id="26660" name="圆角矩形 19"/>
          <p:cNvSpPr>
            <a:spLocks noChangeArrowheads="1"/>
          </p:cNvSpPr>
          <p:nvPr/>
        </p:nvSpPr>
        <p:spPr bwMode="auto">
          <a:xfrm>
            <a:off x="5003800" y="5373688"/>
            <a:ext cx="1265238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空间分割</a:t>
            </a:r>
          </a:p>
        </p:txBody>
      </p:sp>
      <p:sp>
        <p:nvSpPr>
          <p:cNvPr id="26661" name="圆角矩形 20"/>
          <p:cNvSpPr>
            <a:spLocks noChangeArrowheads="1"/>
          </p:cNvSpPr>
          <p:nvPr/>
        </p:nvSpPr>
        <p:spPr bwMode="auto">
          <a:xfrm>
            <a:off x="6372225" y="5373688"/>
            <a:ext cx="1284288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构造实体</a:t>
            </a:r>
          </a:p>
        </p:txBody>
      </p:sp>
      <p:sp>
        <p:nvSpPr>
          <p:cNvPr id="26662" name="圆角矩形 21"/>
          <p:cNvSpPr>
            <a:spLocks noChangeArrowheads="1"/>
          </p:cNvSpPr>
          <p:nvPr/>
        </p:nvSpPr>
        <p:spPr bwMode="auto">
          <a:xfrm>
            <a:off x="7812088" y="5373688"/>
            <a:ext cx="1284287" cy="503237"/>
          </a:xfrm>
          <a:prstGeom prst="roundRect">
            <a:avLst>
              <a:gd name="adj" fmla="val 16667"/>
            </a:avLst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buFont typeface="Arial" charset="0"/>
              <a:buNone/>
            </a:pPr>
            <a:r>
              <a:rPr lang="zh-CN" altLang="en-US" sz="2000"/>
              <a:t>边界表示</a:t>
            </a:r>
          </a:p>
        </p:txBody>
      </p:sp>
      <p:cxnSp>
        <p:nvCxnSpPr>
          <p:cNvPr id="26663" name="直接箭头连接符 7"/>
          <p:cNvCxnSpPr>
            <a:cxnSpLocks noChangeShapeType="1"/>
            <a:endCxn id="26657" idx="0"/>
          </p:cNvCxnSpPr>
          <p:nvPr/>
        </p:nvCxnSpPr>
        <p:spPr bwMode="auto">
          <a:xfrm flipH="1">
            <a:off x="5637213" y="2420938"/>
            <a:ext cx="735012" cy="1152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64" name="直接箭头连接符 24"/>
          <p:cNvCxnSpPr>
            <a:cxnSpLocks noChangeShapeType="1"/>
            <a:stCxn id="26656" idx="2"/>
            <a:endCxn id="26658" idx="0"/>
          </p:cNvCxnSpPr>
          <p:nvPr/>
        </p:nvCxnSpPr>
        <p:spPr bwMode="auto">
          <a:xfrm flipH="1">
            <a:off x="7013575" y="2420938"/>
            <a:ext cx="6350" cy="1152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65" name="直接箭头连接符 27"/>
          <p:cNvCxnSpPr>
            <a:cxnSpLocks noChangeShapeType="1"/>
            <a:endCxn id="26659" idx="0"/>
          </p:cNvCxnSpPr>
          <p:nvPr/>
        </p:nvCxnSpPr>
        <p:spPr bwMode="auto">
          <a:xfrm>
            <a:off x="7656513" y="2420938"/>
            <a:ext cx="796925" cy="115252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66" name="直接箭头连接符 30"/>
          <p:cNvCxnSpPr>
            <a:cxnSpLocks noChangeShapeType="1"/>
            <a:endCxn id="26660" idx="0"/>
          </p:cNvCxnSpPr>
          <p:nvPr/>
        </p:nvCxnSpPr>
        <p:spPr bwMode="auto">
          <a:xfrm flipH="1">
            <a:off x="5637213" y="4076700"/>
            <a:ext cx="950912" cy="1296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67" name="直接箭头连接符 31"/>
          <p:cNvCxnSpPr>
            <a:cxnSpLocks noChangeShapeType="1"/>
            <a:stCxn id="26658" idx="2"/>
            <a:endCxn id="26661" idx="0"/>
          </p:cNvCxnSpPr>
          <p:nvPr/>
        </p:nvCxnSpPr>
        <p:spPr bwMode="auto">
          <a:xfrm>
            <a:off x="7013575" y="4076700"/>
            <a:ext cx="0" cy="1296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6668" name="直接箭头连接符 32"/>
          <p:cNvCxnSpPr>
            <a:cxnSpLocks noChangeShapeType="1"/>
            <a:endCxn id="26662" idx="0"/>
          </p:cNvCxnSpPr>
          <p:nvPr/>
        </p:nvCxnSpPr>
        <p:spPr bwMode="auto">
          <a:xfrm>
            <a:off x="7524750" y="4076700"/>
            <a:ext cx="928688" cy="1296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stealth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空间分割：枚举法</a:t>
            </a:r>
          </a:p>
        </p:txBody>
      </p:sp>
      <p:graphicFrame>
        <p:nvGraphicFramePr>
          <p:cNvPr id="27651" name="Object 8"/>
          <p:cNvGraphicFramePr>
            <a:graphicFrameLocks noGrp="1" noChangeAspect="1"/>
          </p:cNvGraphicFramePr>
          <p:nvPr>
            <p:ph sz="half" idx="2"/>
          </p:nvPr>
        </p:nvGraphicFramePr>
        <p:xfrm>
          <a:off x="684213" y="1773238"/>
          <a:ext cx="3024187" cy="4776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6" name="SmartDraw" r:id="rId3" imgW="1644396" imgH="2596896" progId="SmartDraw.2">
                  <p:embed/>
                </p:oleObj>
              </mc:Choice>
              <mc:Fallback>
                <p:oleObj name="SmartDraw" r:id="rId3" imgW="1644396" imgH="2596896" progId="SmartDraw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773238"/>
                        <a:ext cx="3024187" cy="4776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7652" name="Picture 10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500563" y="4508500"/>
            <a:ext cx="3946525" cy="21034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3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00213"/>
            <a:ext cx="3802063" cy="2403475"/>
          </a:xfrm>
          <a:prstGeom prst="rect">
            <a:avLst/>
          </a:prstGeom>
          <a:noFill/>
          <a:ln w="28575">
            <a:solidFill>
              <a:srgbClr val="E8D1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8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2562225"/>
            <a:ext cx="3413125" cy="2736850"/>
          </a:xfrm>
          <a:prstGeom prst="rect">
            <a:avLst/>
          </a:prstGeom>
          <a:noFill/>
          <a:ln w="38100">
            <a:solidFill>
              <a:srgbClr val="E8D1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 bwMode="auto">
          <a:xfrm>
            <a:off x="5435600" y="1773238"/>
            <a:ext cx="2881313" cy="424815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空间分割：枚举法的变种</a:t>
            </a:r>
            <a:endParaRPr lang="en-US" altLang="zh-CN" smtClean="0"/>
          </a:p>
        </p:txBody>
      </p:sp>
      <p:graphicFrame>
        <p:nvGraphicFramePr>
          <p:cNvPr id="28676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971550" y="1897063"/>
          <a:ext cx="2546350" cy="2468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SmartDraw" r:id="rId3" imgW="1264920" imgH="1226820" progId="SmartDraw.2">
                  <p:embed/>
                </p:oleObj>
              </mc:Choice>
              <mc:Fallback>
                <p:oleObj name="SmartDraw" r:id="rId3" imgW="1264920" imgH="1226820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1897063"/>
                        <a:ext cx="2546350" cy="2468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8677" name="Object 5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580063" y="1844675"/>
          <a:ext cx="2486025" cy="2486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2" name="SmartDraw" r:id="rId5" imgW="1264920" imgH="1264920" progId="SmartDraw.2">
                  <p:embed/>
                </p:oleObj>
              </mc:Choice>
              <mc:Fallback>
                <p:oleObj name="SmartDraw" r:id="rId5" imgW="1264920" imgH="1264920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80063" y="1844675"/>
                        <a:ext cx="2486025" cy="2486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678" name="TextBox 2"/>
          <p:cNvSpPr txBox="1">
            <a:spLocks noChangeArrowheads="1"/>
          </p:cNvSpPr>
          <p:nvPr/>
        </p:nvSpPr>
        <p:spPr bwMode="auto">
          <a:xfrm>
            <a:off x="1020763" y="4797425"/>
            <a:ext cx="1966912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SzPct val="80000"/>
              <a:buFont typeface="Wingdings" pitchFamily="2" charset="2"/>
              <a:buChar char="p"/>
            </a:pPr>
            <a:r>
              <a:rPr lang="zh-CN" altLang="en-US" sz="2800"/>
              <a:t>数据量大</a:t>
            </a:r>
            <a:endParaRPr lang="en-US" altLang="zh-CN" sz="2800"/>
          </a:p>
          <a:p>
            <a:pPr eaLnBrk="1" hangingPunct="1">
              <a:buSzPct val="80000"/>
              <a:buFont typeface="Wingdings" pitchFamily="2" charset="2"/>
              <a:buChar char="p"/>
            </a:pPr>
            <a:r>
              <a:rPr lang="zh-CN" altLang="en-US" sz="2800"/>
              <a:t>数组</a:t>
            </a:r>
            <a:endParaRPr lang="en-US" altLang="zh-CN" sz="2800"/>
          </a:p>
        </p:txBody>
      </p:sp>
      <p:sp>
        <p:nvSpPr>
          <p:cNvPr id="4" name="右箭头 3"/>
          <p:cNvSpPr/>
          <p:nvPr/>
        </p:nvSpPr>
        <p:spPr bwMode="auto">
          <a:xfrm>
            <a:off x="3419475" y="2781300"/>
            <a:ext cx="2089150" cy="71913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50000"/>
              </a:schemeClr>
            </a:solidFill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28680" name="TextBox 9"/>
          <p:cNvSpPr txBox="1">
            <a:spLocks noChangeArrowheads="1"/>
          </p:cNvSpPr>
          <p:nvPr/>
        </p:nvSpPr>
        <p:spPr bwMode="auto">
          <a:xfrm>
            <a:off x="5635625" y="4799013"/>
            <a:ext cx="2327275" cy="1039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1pPr>
            <a:lvl2pPr marL="742950" indent="-28575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2pPr>
            <a:lvl3pPr marL="11430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3pPr>
            <a:lvl4pPr marL="16002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4pPr>
            <a:lvl5pPr marL="2057400" indent="-228600" eaLnBrk="0" hangingPunct="0"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bg1"/>
              </a:buClr>
              <a:buSzPct val="100000"/>
              <a:buFont typeface="Arial" charset="0"/>
              <a:buChar char="•"/>
              <a:defRPr kumimoji="1">
                <a:solidFill>
                  <a:srgbClr val="000000"/>
                </a:solidFill>
                <a:latin typeface="Times New Roman" pitchFamily="18" charset="0"/>
                <a:ea typeface="楷体_GB2312" pitchFamily="49" charset="-122"/>
              </a:defRPr>
            </a:lvl9pPr>
          </a:lstStyle>
          <a:p>
            <a:pPr eaLnBrk="1" hangingPunct="1">
              <a:buSzPct val="80000"/>
              <a:buFont typeface="Wingdings" pitchFamily="2" charset="2"/>
              <a:buChar char="p"/>
            </a:pPr>
            <a:r>
              <a:rPr lang="zh-CN" altLang="en-US" sz="2800"/>
              <a:t>不同分辨率</a:t>
            </a:r>
            <a:endParaRPr lang="en-US" altLang="zh-CN" sz="2800"/>
          </a:p>
          <a:p>
            <a:pPr eaLnBrk="1" hangingPunct="1">
              <a:buSzPct val="80000"/>
              <a:buFont typeface="Wingdings" pitchFamily="2" charset="2"/>
              <a:buChar char="p"/>
            </a:pPr>
            <a:r>
              <a:rPr lang="zh-CN" altLang="en-US" sz="2800"/>
              <a:t>八叉树</a:t>
            </a:r>
            <a:endParaRPr lang="en-US" altLang="zh-CN" sz="280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四（</a:t>
            </a:r>
            <a:r>
              <a:rPr lang="zh-CN" altLang="en-US" smtClean="0">
                <a:solidFill>
                  <a:srgbClr val="FF0000"/>
                </a:solidFill>
              </a:rPr>
              <a:t>八</a:t>
            </a:r>
            <a:r>
              <a:rPr lang="zh-CN" altLang="en-US" smtClean="0"/>
              <a:t>）叉树</a:t>
            </a:r>
          </a:p>
        </p:txBody>
      </p:sp>
      <p:graphicFrame>
        <p:nvGraphicFramePr>
          <p:cNvPr id="29699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79388" y="2490788"/>
          <a:ext cx="8693150" cy="302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1" r:id="rId3" imgW="5800725" imgH="2019300" progId="Visio.Drawing.5">
                  <p:embed/>
                </p:oleObj>
              </mc:Choice>
              <mc:Fallback>
                <p:oleObj r:id="rId3" imgW="5800725" imgH="2019300" progId="Visio.Drawing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9388" y="2490788"/>
                        <a:ext cx="8693150" cy="3025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6772" name="Rectangle 4"/>
          <p:cNvSpPr>
            <a:spLocks noGrp="1" noChangeArrowheads="1"/>
          </p:cNvSpPr>
          <p:nvPr>
            <p:ph type="title" sz="quarter"/>
          </p:nvPr>
        </p:nvSpPr>
        <p:spPr>
          <a:xfrm>
            <a:off x="685800" y="411163"/>
            <a:ext cx="7772400" cy="1311275"/>
          </a:xfrm>
        </p:spPr>
        <p:txBody>
          <a:bodyPr/>
          <a:lstStyle/>
          <a:p>
            <a:pPr eaLnBrk="1" hangingPunct="1"/>
            <a:r>
              <a:rPr lang="zh-CN" altLang="en-US" smtClean="0"/>
              <a:t>构造实体几何表示法</a:t>
            </a:r>
            <a:br>
              <a:rPr lang="zh-CN" altLang="en-US" smtClean="0"/>
            </a:br>
            <a:r>
              <a:rPr lang="zh-CN" altLang="en-US" sz="3600" smtClean="0"/>
              <a:t>（</a:t>
            </a:r>
            <a:r>
              <a:rPr lang="en-US" altLang="zh-CN" sz="3600" smtClean="0"/>
              <a:t>CSG—Constructive Solid Geometry</a:t>
            </a:r>
            <a:r>
              <a:rPr lang="zh-CN" altLang="en-US" sz="3600" smtClean="0"/>
              <a:t>）</a:t>
            </a:r>
          </a:p>
        </p:txBody>
      </p:sp>
      <p:graphicFrame>
        <p:nvGraphicFramePr>
          <p:cNvPr id="1056776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5573713" y="3886200"/>
          <a:ext cx="22637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5" name="SmartDraw" r:id="rId3" imgW="1106424" imgH="969264" progId="SmartDraw.2">
                  <p:embed/>
                </p:oleObj>
              </mc:Choice>
              <mc:Fallback>
                <p:oleObj name="SmartDraw" r:id="rId3" imgW="1106424" imgH="969264" progId="SmartDraw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73713" y="3886200"/>
                        <a:ext cx="22637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0724" name="Picture 9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7463" y="1752600"/>
            <a:ext cx="2909887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778" name="Picture 10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646738" y="1752600"/>
            <a:ext cx="2116137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779" name="Picture 11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85875" y="3886200"/>
            <a:ext cx="291306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56782" name="Group 14"/>
          <p:cNvGrpSpPr>
            <a:grpSpLocks/>
          </p:cNvGrpSpPr>
          <p:nvPr/>
        </p:nvGrpSpPr>
        <p:grpSpPr bwMode="auto">
          <a:xfrm>
            <a:off x="6875463" y="2133600"/>
            <a:ext cx="1008062" cy="1079500"/>
            <a:chOff x="4331" y="1344"/>
            <a:chExt cx="635" cy="680"/>
          </a:xfrm>
        </p:grpSpPr>
        <p:sp>
          <p:nvSpPr>
            <p:cNvPr id="30732" name="Line 12"/>
            <p:cNvSpPr>
              <a:spLocks noChangeShapeType="1"/>
            </p:cNvSpPr>
            <p:nvPr/>
          </p:nvSpPr>
          <p:spPr bwMode="auto">
            <a:xfrm>
              <a:off x="4331" y="1797"/>
              <a:ext cx="182" cy="2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3" name="Line 13"/>
            <p:cNvSpPr>
              <a:spLocks noChangeShapeType="1"/>
            </p:cNvSpPr>
            <p:nvPr/>
          </p:nvSpPr>
          <p:spPr bwMode="auto">
            <a:xfrm flipV="1">
              <a:off x="4513" y="1344"/>
              <a:ext cx="453" cy="68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56783" name="Group 15"/>
          <p:cNvGrpSpPr>
            <a:grpSpLocks/>
          </p:cNvGrpSpPr>
          <p:nvPr/>
        </p:nvGrpSpPr>
        <p:grpSpPr bwMode="auto">
          <a:xfrm>
            <a:off x="2771775" y="4292600"/>
            <a:ext cx="1008063" cy="1079500"/>
            <a:chOff x="4331" y="1344"/>
            <a:chExt cx="635" cy="680"/>
          </a:xfrm>
        </p:grpSpPr>
        <p:sp>
          <p:nvSpPr>
            <p:cNvPr id="30730" name="Line 16"/>
            <p:cNvSpPr>
              <a:spLocks noChangeShapeType="1"/>
            </p:cNvSpPr>
            <p:nvPr/>
          </p:nvSpPr>
          <p:spPr bwMode="auto">
            <a:xfrm>
              <a:off x="4331" y="1797"/>
              <a:ext cx="182" cy="227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731" name="Line 17"/>
            <p:cNvSpPr>
              <a:spLocks noChangeShapeType="1"/>
            </p:cNvSpPr>
            <p:nvPr/>
          </p:nvSpPr>
          <p:spPr bwMode="auto">
            <a:xfrm flipV="1">
              <a:off x="4513" y="1344"/>
              <a:ext cx="453" cy="680"/>
            </a:xfrm>
            <a:prstGeom prst="line">
              <a:avLst/>
            </a:prstGeom>
            <a:noFill/>
            <a:ln w="5715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1056786" name="AutoShape 18"/>
          <p:cNvSpPr>
            <a:spLocks noChangeArrowheads="1"/>
          </p:cNvSpPr>
          <p:nvPr/>
        </p:nvSpPr>
        <p:spPr bwMode="auto">
          <a:xfrm>
            <a:off x="0" y="981075"/>
            <a:ext cx="2016125" cy="935038"/>
          </a:xfrm>
          <a:prstGeom prst="cloudCallout">
            <a:avLst>
              <a:gd name="adj1" fmla="val 77167"/>
              <a:gd name="adj2" fmla="val 147625"/>
            </a:avLst>
          </a:prstGeom>
          <a:solidFill>
            <a:srgbClr val="99FF99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en-US" altLang="zh-CN" sz="3600">
                <a:solidFill>
                  <a:srgbClr val="FF3300"/>
                </a:solidFill>
              </a:rPr>
              <a:t>?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567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567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567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567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567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567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56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567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567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6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567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567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567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567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567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567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567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567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56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 nodeType="clickPar">
                      <p:stCondLst>
                        <p:cond delay="indefinite"/>
                      </p:stCondLst>
                      <p:childTnLst>
                        <p:par>
                          <p:cTn id="4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4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567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567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56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6772" grpId="0"/>
      <p:bldP spid="105678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构造实体几何表示法</a:t>
            </a:r>
          </a:p>
        </p:txBody>
      </p:sp>
      <p:graphicFrame>
        <p:nvGraphicFramePr>
          <p:cNvPr id="3174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4787900" y="1700213"/>
          <a:ext cx="3810000" cy="402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1" name="SmartDraw" r:id="rId3" imgW="1732788" imgH="1828800" progId="SmartDraw.2">
                  <p:embed/>
                </p:oleObj>
              </mc:Choice>
              <mc:Fallback>
                <p:oleObj name="SmartDraw" r:id="rId3" imgW="1732788" imgH="1828800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87900" y="1700213"/>
                        <a:ext cx="3810000" cy="4022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1748" name="Picture 6"/>
          <p:cNvPicPr>
            <a:picLocks noGrp="1" noChangeAspect="1" noChangeArrowheads="1"/>
          </p:cNvPicPr>
          <p:nvPr>
            <p:ph sz="half" idx="1"/>
          </p:nvPr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684213" y="1914525"/>
            <a:ext cx="3810000" cy="25939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cxnSp>
        <p:nvCxnSpPr>
          <p:cNvPr id="31749" name="直接连接符 2"/>
          <p:cNvCxnSpPr>
            <a:cxnSpLocks noChangeShapeType="1"/>
          </p:cNvCxnSpPr>
          <p:nvPr/>
        </p:nvCxnSpPr>
        <p:spPr bwMode="auto">
          <a:xfrm>
            <a:off x="2124075" y="1341438"/>
            <a:ext cx="107950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9979" name="Group 11"/>
          <p:cNvGrpSpPr>
            <a:grpSpLocks/>
          </p:cNvGrpSpPr>
          <p:nvPr/>
        </p:nvGrpSpPr>
        <p:grpSpPr bwMode="auto">
          <a:xfrm>
            <a:off x="250825" y="547688"/>
            <a:ext cx="2592388" cy="3168650"/>
            <a:chOff x="158" y="391"/>
            <a:chExt cx="1633" cy="1996"/>
          </a:xfrm>
        </p:grpSpPr>
        <p:sp>
          <p:nvSpPr>
            <p:cNvPr id="5131" name="Oval 8"/>
            <p:cNvSpPr>
              <a:spLocks noChangeArrowheads="1"/>
            </p:cNvSpPr>
            <p:nvPr/>
          </p:nvSpPr>
          <p:spPr bwMode="auto">
            <a:xfrm>
              <a:off x="703" y="1979"/>
              <a:ext cx="1088" cy="408"/>
            </a:xfrm>
            <a:prstGeom prst="ellipse">
              <a:avLst/>
            </a:prstGeom>
            <a:solidFill>
              <a:schemeClr val="accent1"/>
            </a:solidFill>
            <a:ln w="38100" algn="ctr">
              <a:solidFill>
                <a:srgbClr val="99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32" name="AutoShape 10"/>
            <p:cNvSpPr>
              <a:spLocks noChangeArrowheads="1"/>
            </p:cNvSpPr>
            <p:nvPr/>
          </p:nvSpPr>
          <p:spPr bwMode="auto">
            <a:xfrm>
              <a:off x="158" y="391"/>
              <a:ext cx="1271" cy="680"/>
            </a:xfrm>
            <a:prstGeom prst="cloudCallout">
              <a:avLst>
                <a:gd name="adj1" fmla="val 36153"/>
                <a:gd name="adj2" fmla="val 184412"/>
              </a:avLst>
            </a:prstGeom>
            <a:solidFill>
              <a:schemeClr val="accent1"/>
            </a:solidFill>
            <a:ln w="9525">
              <a:solidFill>
                <a:srgbClr val="9966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buFont typeface="Arial" charset="0"/>
                <a:buNone/>
              </a:pPr>
              <a:r>
                <a:rPr lang="zh-CN" altLang="en-US" sz="2400" b="1">
                  <a:solidFill>
                    <a:srgbClr val="FF3300"/>
                  </a:solidFill>
                </a:rPr>
                <a:t>图形的表示</a:t>
              </a:r>
            </a:p>
          </p:txBody>
        </p:sp>
      </p:grpSp>
      <p:sp>
        <p:nvSpPr>
          <p:cNvPr id="512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导 论</a:t>
            </a:r>
          </a:p>
        </p:txBody>
      </p:sp>
      <p:sp>
        <p:nvSpPr>
          <p:cNvPr id="979972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ct val="60000"/>
              </a:spcBef>
            </a:pPr>
            <a:r>
              <a:rPr kumimoji="0" lang="zh-CN" altLang="en-GB" sz="2400" smtClean="0"/>
              <a:t>计算机图形学是运用计算机产生、存储、处理物体的物理模型</a:t>
            </a:r>
            <a:r>
              <a:rPr kumimoji="0" lang="en-GB" altLang="zh-CN" sz="2400" b="1" smtClean="0">
                <a:solidFill>
                  <a:srgbClr val="FF3300"/>
                </a:solidFill>
              </a:rPr>
              <a:t>(Modelling)</a:t>
            </a:r>
            <a:r>
              <a:rPr kumimoji="0" lang="zh-CN" altLang="en-GB" sz="2400" smtClean="0"/>
              <a:t>和它们的画面</a:t>
            </a:r>
            <a:r>
              <a:rPr kumimoji="0" lang="en-GB" altLang="zh-CN" sz="2400" b="1" smtClean="0">
                <a:solidFill>
                  <a:srgbClr val="FF3300"/>
                </a:solidFill>
              </a:rPr>
              <a:t>(Rendering)</a:t>
            </a:r>
            <a:r>
              <a:rPr kumimoji="0" lang="zh-CN" altLang="en-GB" sz="2400" smtClean="0"/>
              <a:t>；</a:t>
            </a:r>
          </a:p>
          <a:p>
            <a:pPr eaLnBrk="1" hangingPunct="1">
              <a:lnSpc>
                <a:spcPct val="120000"/>
              </a:lnSpc>
              <a:spcBef>
                <a:spcPct val="60000"/>
              </a:spcBef>
            </a:pPr>
            <a:r>
              <a:rPr kumimoji="0" lang="zh-CN" altLang="en-GB" sz="2400" smtClean="0"/>
              <a:t>计算机图形学由</a:t>
            </a:r>
            <a:r>
              <a:rPr kumimoji="0" lang="zh-CN" altLang="en-GB" sz="2400" b="1" smtClean="0">
                <a:solidFill>
                  <a:srgbClr val="FF3300"/>
                </a:solidFill>
              </a:rPr>
              <a:t>数据结构、</a:t>
            </a:r>
            <a:r>
              <a:rPr kumimoji="0" lang="zh-CN" altLang="en-GB" sz="2400" b="1" smtClean="0">
                <a:solidFill>
                  <a:srgbClr val="0000FF"/>
                </a:solidFill>
              </a:rPr>
              <a:t>图形算法</a:t>
            </a:r>
            <a:r>
              <a:rPr kumimoji="0" lang="zh-CN" altLang="en-GB" sz="2400" smtClean="0">
                <a:solidFill>
                  <a:schemeClr val="tx1"/>
                </a:solidFill>
              </a:rPr>
              <a:t>和</a:t>
            </a:r>
            <a:r>
              <a:rPr kumimoji="0" lang="zh-CN" altLang="en-GB" sz="2400" b="1" smtClean="0">
                <a:solidFill>
                  <a:srgbClr val="0000FF"/>
                </a:solidFill>
              </a:rPr>
              <a:t>语言</a:t>
            </a:r>
            <a:r>
              <a:rPr kumimoji="0" lang="zh-CN" altLang="en-GB" sz="2400" smtClean="0"/>
              <a:t>构成；</a:t>
            </a:r>
            <a:endParaRPr lang="zh-CN" altLang="en-US" sz="2400" smtClean="0"/>
          </a:p>
        </p:txBody>
      </p:sp>
      <p:graphicFrame>
        <p:nvGraphicFramePr>
          <p:cNvPr id="979981" name="Object 13"/>
          <p:cNvGraphicFramePr>
            <a:graphicFrameLocks noGrp="1" noChangeAspect="1"/>
          </p:cNvGraphicFramePr>
          <p:nvPr>
            <p:ph sz="half" idx="2"/>
          </p:nvPr>
        </p:nvGraphicFramePr>
        <p:xfrm>
          <a:off x="4800600" y="2065338"/>
          <a:ext cx="3810000" cy="3487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4" name="SmartDraw" r:id="rId3" imgW="2267712" imgH="2075688" progId="SmartDraw.2">
                  <p:embed/>
                </p:oleObj>
              </mc:Choice>
              <mc:Fallback>
                <p:oleObj name="SmartDraw" r:id="rId3" imgW="2267712" imgH="2075688" progId="SmartDraw.2">
                  <p:embed/>
                  <p:pic>
                    <p:nvPicPr>
                      <p:cNvPr id="0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2065338"/>
                        <a:ext cx="3810000" cy="3487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79982" name="Rectangle 14"/>
          <p:cNvSpPr>
            <a:spLocks noChangeArrowheads="1"/>
          </p:cNvSpPr>
          <p:nvPr/>
        </p:nvSpPr>
        <p:spPr bwMode="auto">
          <a:xfrm>
            <a:off x="6227763" y="1989138"/>
            <a:ext cx="1728787" cy="576262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9983" name="Rectangle 15"/>
          <p:cNvSpPr>
            <a:spLocks noChangeArrowheads="1"/>
          </p:cNvSpPr>
          <p:nvPr/>
        </p:nvSpPr>
        <p:spPr bwMode="auto">
          <a:xfrm>
            <a:off x="6227763" y="3213100"/>
            <a:ext cx="2160587" cy="431800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9984" name="Rectangle 16"/>
          <p:cNvSpPr>
            <a:spLocks noChangeArrowheads="1"/>
          </p:cNvSpPr>
          <p:nvPr/>
        </p:nvSpPr>
        <p:spPr bwMode="auto">
          <a:xfrm>
            <a:off x="6156325" y="4005263"/>
            <a:ext cx="2376488" cy="1511300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79985" name="AutoShape 17"/>
          <p:cNvSpPr>
            <a:spLocks noChangeArrowheads="1"/>
          </p:cNvSpPr>
          <p:nvPr/>
        </p:nvSpPr>
        <p:spPr bwMode="auto">
          <a:xfrm>
            <a:off x="6372225" y="476250"/>
            <a:ext cx="2520950" cy="865188"/>
          </a:xfrm>
          <a:prstGeom prst="cloudCallout">
            <a:avLst>
              <a:gd name="adj1" fmla="val -31106"/>
              <a:gd name="adj2" fmla="val 127065"/>
            </a:avLst>
          </a:prstGeom>
          <a:solidFill>
            <a:schemeClr val="accent1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数据结构</a:t>
            </a:r>
          </a:p>
        </p:txBody>
      </p:sp>
      <p:sp>
        <p:nvSpPr>
          <p:cNvPr id="979986" name="AutoShape 18"/>
          <p:cNvSpPr>
            <a:spLocks noChangeArrowheads="1"/>
          </p:cNvSpPr>
          <p:nvPr/>
        </p:nvSpPr>
        <p:spPr bwMode="auto">
          <a:xfrm>
            <a:off x="2987675" y="1773238"/>
            <a:ext cx="4464050" cy="2879725"/>
          </a:xfrm>
          <a:prstGeom prst="irregularSeal2">
            <a:avLst/>
          </a:prstGeom>
          <a:solidFill>
            <a:schemeClr val="accent1"/>
          </a:solidFill>
          <a:ln w="9525" algn="ctr">
            <a:solidFill>
              <a:srgbClr val="9966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Font typeface="Arial" charset="0"/>
              <a:buNone/>
            </a:pPr>
            <a:r>
              <a:rPr lang="zh-CN" altLang="en-US" sz="280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更复杂、更一般</a:t>
            </a:r>
          </a:p>
          <a:p>
            <a:pPr algn="ctr">
              <a:buFont typeface="Arial" charset="0"/>
              <a:buNone/>
            </a:pPr>
            <a:r>
              <a:rPr lang="zh-CN" altLang="en-US" sz="280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的问题</a:t>
            </a:r>
            <a:r>
              <a:rPr lang="en-US" altLang="zh-CN" sz="2800">
                <a:solidFill>
                  <a:srgbClr val="FF3300"/>
                </a:solidFill>
                <a:ea typeface="华文行楷" pitchFamily="2" charset="-122"/>
              </a:rPr>
              <a:t>…</a:t>
            </a:r>
            <a:r>
              <a:rPr lang="en-US" altLang="zh-CN" sz="2800">
                <a:solidFill>
                  <a:srgbClr val="FF3300"/>
                </a:solidFill>
                <a:latin typeface="华文行楷" pitchFamily="2" charset="-122"/>
                <a:ea typeface="华文行楷" pitchFamily="2" charset="-122"/>
              </a:rPr>
              <a:t>..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799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799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79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799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799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799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799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79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799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799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979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79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799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799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799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799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799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9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79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79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99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79982" grpId="0" animBg="1"/>
      <p:bldP spid="979983" grpId="0" animBg="1"/>
      <p:bldP spid="979984" grpId="0" animBg="1"/>
      <p:bldP spid="979985" grpId="0" animBg="1"/>
      <p:bldP spid="97998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构造实体几何法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CN" altLang="en-US" smtClean="0"/>
              <a:t>构造实体几何法（</a:t>
            </a:r>
            <a:r>
              <a:rPr lang="en-US" altLang="zh-CN" smtClean="0"/>
              <a:t>CSG—</a:t>
            </a:r>
            <a:r>
              <a:rPr lang="en-US" altLang="zh-CN" b="1" smtClean="0">
                <a:solidFill>
                  <a:srgbClr val="FF3300"/>
                </a:solidFill>
              </a:rPr>
              <a:t>C</a:t>
            </a:r>
            <a:r>
              <a:rPr lang="en-US" altLang="zh-CN" smtClean="0"/>
              <a:t>onstructive </a:t>
            </a:r>
            <a:r>
              <a:rPr lang="en-US" altLang="zh-CN" b="1" smtClean="0">
                <a:solidFill>
                  <a:srgbClr val="FF3300"/>
                </a:solidFill>
              </a:rPr>
              <a:t>S</a:t>
            </a:r>
            <a:r>
              <a:rPr lang="en-US" altLang="zh-CN" smtClean="0"/>
              <a:t>olid </a:t>
            </a:r>
            <a:r>
              <a:rPr lang="en-US" altLang="zh-CN" b="1" smtClean="0">
                <a:solidFill>
                  <a:srgbClr val="FF3300"/>
                </a:solidFill>
              </a:rPr>
              <a:t>G</a:t>
            </a:r>
            <a:r>
              <a:rPr lang="en-US" altLang="zh-CN" smtClean="0"/>
              <a:t>eometry</a:t>
            </a:r>
            <a:r>
              <a:rPr lang="zh-CN" altLang="en-US" smtClean="0"/>
              <a:t>）</a:t>
            </a:r>
          </a:p>
          <a:p>
            <a:pPr eaLnBrk="1" hangingPunct="1">
              <a:spcBef>
                <a:spcPts val="1200"/>
              </a:spcBef>
            </a:pPr>
            <a:r>
              <a:rPr lang="zh-CN" altLang="en-US" smtClean="0"/>
              <a:t>用一棵二叉树来描述：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3300"/>
                </a:solidFill>
              </a:rPr>
              <a:t>根  节  点</a:t>
            </a:r>
            <a:r>
              <a:rPr lang="zh-CN" altLang="en-US" smtClean="0"/>
              <a:t>：实体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3300"/>
                </a:solidFill>
              </a:rPr>
              <a:t>叶子节点</a:t>
            </a:r>
            <a:r>
              <a:rPr lang="zh-CN" altLang="en-US" smtClean="0"/>
              <a:t>：基本体素</a:t>
            </a:r>
          </a:p>
          <a:p>
            <a:pPr lvl="1"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3300"/>
                </a:solidFill>
              </a:rPr>
              <a:t>中间节点</a:t>
            </a:r>
            <a:r>
              <a:rPr lang="zh-CN" altLang="en-US" smtClean="0"/>
              <a:t>：</a:t>
            </a:r>
            <a:r>
              <a:rPr lang="zh-CN" altLang="en-US" b="1" smtClean="0">
                <a:solidFill>
                  <a:schemeClr val="tx1"/>
                </a:solidFill>
              </a:rPr>
              <a:t>正则集合算子</a:t>
            </a:r>
            <a:endParaRPr lang="zh-CN" altLang="en-US" smtClean="0">
              <a:solidFill>
                <a:schemeClr val="tx1"/>
              </a:solidFill>
            </a:endParaRPr>
          </a:p>
        </p:txBody>
      </p:sp>
      <p:sp>
        <p:nvSpPr>
          <p:cNvPr id="936964" name="AutoShape 4"/>
          <p:cNvSpPr>
            <a:spLocks noChangeArrowheads="1"/>
          </p:cNvSpPr>
          <p:nvPr/>
        </p:nvSpPr>
        <p:spPr bwMode="auto">
          <a:xfrm>
            <a:off x="5219700" y="4941888"/>
            <a:ext cx="3889375" cy="1655762"/>
          </a:xfrm>
          <a:prstGeom prst="cloudCallout">
            <a:avLst>
              <a:gd name="adj1" fmla="val -103801"/>
              <a:gd name="adj2" fmla="val -57931"/>
            </a:avLst>
          </a:prstGeom>
          <a:solidFill>
            <a:srgbClr val="99FF99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zh-CN" altLang="en-US" sz="3200"/>
              <a:t>扩展：包含几何变换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9369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696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476672"/>
            <a:ext cx="8498223" cy="6048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57653523"/>
      </p:ext>
    </p:extLst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另一种构造：</a:t>
            </a:r>
            <a:r>
              <a:rPr lang="zh-CN" altLang="en-US" smtClean="0">
                <a:solidFill>
                  <a:srgbClr val="FF0000"/>
                </a:solidFill>
              </a:rPr>
              <a:t>扫描表示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1800"/>
              </a:spcBef>
            </a:pPr>
            <a:r>
              <a:rPr lang="zh-CN" altLang="en-US" sz="2400" smtClean="0"/>
              <a:t>也称扫掠表示</a:t>
            </a:r>
            <a:r>
              <a:rPr lang="en-US" altLang="zh-CN" sz="2400" smtClean="0"/>
              <a:t>,</a:t>
            </a:r>
            <a:r>
              <a:rPr lang="zh-CN" altLang="en-US" sz="2400" smtClean="0"/>
              <a:t>可以利用简单的</a:t>
            </a:r>
            <a:r>
              <a:rPr lang="zh-CN" altLang="en-US" sz="2400" b="1" smtClean="0">
                <a:solidFill>
                  <a:srgbClr val="FF0000"/>
                </a:solidFill>
              </a:rPr>
              <a:t>运动规则</a:t>
            </a:r>
            <a:r>
              <a:rPr lang="zh-CN" altLang="en-US" sz="2400" smtClean="0"/>
              <a:t>生成有效实体</a:t>
            </a:r>
          </a:p>
          <a:p>
            <a:pPr eaLnBrk="1" hangingPunct="1">
              <a:lnSpc>
                <a:spcPct val="120000"/>
              </a:lnSpc>
              <a:spcBef>
                <a:spcPts val="1800"/>
              </a:spcBef>
            </a:pPr>
            <a:r>
              <a:rPr lang="zh-CN" altLang="en-US" sz="2400" b="1" smtClean="0">
                <a:solidFill>
                  <a:srgbClr val="FF0000"/>
                </a:solidFill>
              </a:rPr>
              <a:t>基本原理</a:t>
            </a:r>
            <a:r>
              <a:rPr lang="zh-CN" altLang="en-US" sz="2400" smtClean="0"/>
              <a:t>：将一个点、一条边、一个面沿某一路径扫描时，所形成的轨迹将定义一个一维的、二维的、或三维的实体</a:t>
            </a:r>
          </a:p>
        </p:txBody>
      </p:sp>
      <p:pic>
        <p:nvPicPr>
          <p:cNvPr id="33796" name="Picture 4" descr="cg_gif_3_043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543550" y="1752600"/>
            <a:ext cx="2322513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3797" name="Picture 5" descr="cg_gif_3_04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240338" y="3886200"/>
            <a:ext cx="2928937" cy="19812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边界表示法</a:t>
            </a:r>
          </a:p>
        </p:txBody>
      </p:sp>
      <p:sp>
        <p:nvSpPr>
          <p:cNvPr id="34819" name="Rectangle 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</a:pPr>
            <a:r>
              <a:rPr lang="zh-CN" altLang="en-US" sz="2800" b="1" smtClean="0">
                <a:solidFill>
                  <a:srgbClr val="FF3300"/>
                </a:solidFill>
              </a:rPr>
              <a:t>判断准则</a:t>
            </a:r>
            <a:r>
              <a:rPr lang="zh-CN" altLang="en-US" sz="2800" smtClean="0"/>
              <a:t>：对确定点</a:t>
            </a:r>
            <a:r>
              <a:rPr lang="en-US" altLang="zh-CN" sz="2800" smtClean="0"/>
              <a:t>P</a:t>
            </a:r>
            <a:r>
              <a:rPr lang="zh-CN" altLang="en-US" sz="2800" smtClean="0"/>
              <a:t>，能否确定：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400" smtClean="0"/>
              <a:t>P</a:t>
            </a:r>
            <a:r>
              <a:rPr lang="zh-CN" altLang="en-US" sz="2400" smtClean="0"/>
              <a:t>在实体内部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400" smtClean="0"/>
              <a:t>P</a:t>
            </a:r>
            <a:r>
              <a:rPr lang="zh-CN" altLang="en-US" sz="2400" smtClean="0"/>
              <a:t>在实体的边界上</a:t>
            </a:r>
          </a:p>
          <a:p>
            <a:pPr lvl="1" eaLnBrk="1" hangingPunct="1">
              <a:spcBef>
                <a:spcPct val="30000"/>
              </a:spcBef>
            </a:pPr>
            <a:r>
              <a:rPr lang="en-US" altLang="zh-CN" sz="2400" smtClean="0"/>
              <a:t>P</a:t>
            </a:r>
            <a:r>
              <a:rPr lang="zh-CN" altLang="en-US" sz="2400" smtClean="0"/>
              <a:t>在实体外部</a:t>
            </a:r>
          </a:p>
          <a:p>
            <a:pPr eaLnBrk="1" hangingPunct="1">
              <a:spcBef>
                <a:spcPct val="30000"/>
              </a:spcBef>
            </a:pPr>
            <a:r>
              <a:rPr kumimoji="0" lang="zh-CN" altLang="en-US" sz="2800" smtClean="0"/>
              <a:t>记录信息：</a:t>
            </a:r>
          </a:p>
          <a:p>
            <a:pPr lvl="1" eaLnBrk="1" hangingPunct="1">
              <a:spcBef>
                <a:spcPct val="30000"/>
              </a:spcBef>
            </a:pPr>
            <a:r>
              <a:rPr kumimoji="0" lang="zh-CN" altLang="en-US" sz="2400" smtClean="0"/>
              <a:t>边界面</a:t>
            </a:r>
          </a:p>
          <a:p>
            <a:pPr lvl="1" eaLnBrk="1" hangingPunct="1">
              <a:spcBef>
                <a:spcPct val="30000"/>
              </a:spcBef>
            </a:pPr>
            <a:r>
              <a:rPr kumimoji="0" lang="zh-CN" altLang="en-US" sz="2400" smtClean="0"/>
              <a:t>边界的方向</a:t>
            </a:r>
          </a:p>
        </p:txBody>
      </p:sp>
      <p:pic>
        <p:nvPicPr>
          <p:cNvPr id="34820" name="Picture 11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859338" y="1992313"/>
            <a:ext cx="3457575" cy="3403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边界表示法</a:t>
            </a:r>
          </a:p>
        </p:txBody>
      </p:sp>
      <p:graphicFrame>
        <p:nvGraphicFramePr>
          <p:cNvPr id="35843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838200" y="2171700"/>
          <a:ext cx="3810000" cy="1143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91" name="SmartDraw" r:id="rId3" imgW="2715768" imgH="813816" progId="SmartDraw.2">
                  <p:embed/>
                </p:oleObj>
              </mc:Choice>
              <mc:Fallback>
                <p:oleObj name="SmartDraw" r:id="rId3" imgW="2715768" imgH="813816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171700"/>
                        <a:ext cx="3810000" cy="1143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69071" name="Group 15"/>
          <p:cNvGrpSpPr>
            <a:grpSpLocks/>
          </p:cNvGrpSpPr>
          <p:nvPr/>
        </p:nvGrpSpPr>
        <p:grpSpPr bwMode="auto">
          <a:xfrm>
            <a:off x="2743200" y="1900238"/>
            <a:ext cx="5867400" cy="1685925"/>
            <a:chOff x="1728" y="1197"/>
            <a:chExt cx="3696" cy="1062"/>
          </a:xfrm>
        </p:grpSpPr>
        <p:graphicFrame>
          <p:nvGraphicFramePr>
            <p:cNvPr id="35851" name="Object 9"/>
            <p:cNvGraphicFramePr>
              <a:graphicFrameLocks noChangeAspect="1"/>
            </p:cNvGraphicFramePr>
            <p:nvPr/>
          </p:nvGraphicFramePr>
          <p:xfrm>
            <a:off x="3024" y="1197"/>
            <a:ext cx="2400" cy="10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2" name="SmartDraw" r:id="rId5" imgW="2688336" imgH="1188720" progId="SmartDraw.2">
                    <p:embed/>
                  </p:oleObj>
                </mc:Choice>
                <mc:Fallback>
                  <p:oleObj name="SmartDraw" r:id="rId5" imgW="2688336" imgH="1188720" progId="SmartDraw.2">
                    <p:embed/>
                    <p:pic>
                      <p:nvPicPr>
                        <p:cNvPr id="0" name="Object 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1197"/>
                          <a:ext cx="2400" cy="10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852" name="AutoShape 12"/>
            <p:cNvCxnSpPr>
              <a:cxnSpLocks noChangeShapeType="1"/>
            </p:cNvCxnSpPr>
            <p:nvPr/>
          </p:nvCxnSpPr>
          <p:spPr bwMode="auto">
            <a:xfrm rot="-5400000">
              <a:off x="2890" y="35"/>
              <a:ext cx="171" cy="2496"/>
            </a:xfrm>
            <a:prstGeom prst="bentConnector3">
              <a:avLst>
                <a:gd name="adj1" fmla="val 247949"/>
              </a:avLst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69072" name="Group 16"/>
          <p:cNvGrpSpPr>
            <a:grpSpLocks/>
          </p:cNvGrpSpPr>
          <p:nvPr/>
        </p:nvGrpSpPr>
        <p:grpSpPr bwMode="auto">
          <a:xfrm>
            <a:off x="4800600" y="3586163"/>
            <a:ext cx="3810000" cy="2125662"/>
            <a:chOff x="3024" y="2259"/>
            <a:chExt cx="2400" cy="1339"/>
          </a:xfrm>
        </p:grpSpPr>
        <p:graphicFrame>
          <p:nvGraphicFramePr>
            <p:cNvPr id="35849" name="Object 8"/>
            <p:cNvGraphicFramePr>
              <a:graphicFrameLocks noChangeAspect="1"/>
            </p:cNvGraphicFramePr>
            <p:nvPr/>
          </p:nvGraphicFramePr>
          <p:xfrm>
            <a:off x="3024" y="2545"/>
            <a:ext cx="2400" cy="1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3" name="SmartDraw" r:id="rId7" imgW="2688336" imgH="1179576" progId="SmartDraw.2">
                    <p:embed/>
                  </p:oleObj>
                </mc:Choice>
                <mc:Fallback>
                  <p:oleObj name="SmartDraw" r:id="rId7" imgW="2688336" imgH="1179576" progId="SmartDraw.2">
                    <p:embed/>
                    <p:pic>
                      <p:nvPicPr>
                        <p:cNvPr id="0" name="Object 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24" y="2545"/>
                          <a:ext cx="2400" cy="10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850" name="AutoShape 13"/>
            <p:cNvCxnSpPr>
              <a:cxnSpLocks noChangeShapeType="1"/>
            </p:cNvCxnSpPr>
            <p:nvPr/>
          </p:nvCxnSpPr>
          <p:spPr bwMode="auto">
            <a:xfrm>
              <a:off x="4224" y="2259"/>
              <a:ext cx="0" cy="286"/>
            </a:xfrm>
            <a:prstGeom prst="straightConnector1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69073" name="Group 17"/>
          <p:cNvGrpSpPr>
            <a:grpSpLocks/>
          </p:cNvGrpSpPr>
          <p:nvPr/>
        </p:nvGrpSpPr>
        <p:grpSpPr bwMode="auto">
          <a:xfrm>
            <a:off x="838200" y="4040188"/>
            <a:ext cx="5867400" cy="1673225"/>
            <a:chOff x="528" y="2545"/>
            <a:chExt cx="3696" cy="1054"/>
          </a:xfrm>
        </p:grpSpPr>
        <p:graphicFrame>
          <p:nvGraphicFramePr>
            <p:cNvPr id="35847" name="Object 11"/>
            <p:cNvGraphicFramePr>
              <a:graphicFrameLocks noChangeAspect="1"/>
            </p:cNvGraphicFramePr>
            <p:nvPr/>
          </p:nvGraphicFramePr>
          <p:xfrm>
            <a:off x="528" y="2545"/>
            <a:ext cx="2400" cy="105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94" name="SmartDraw" r:id="rId9" imgW="2688336" imgH="1179576" progId="SmartDraw.2">
                    <p:embed/>
                  </p:oleObj>
                </mc:Choice>
                <mc:Fallback>
                  <p:oleObj name="SmartDraw" r:id="rId9" imgW="2688336" imgH="1179576" progId="SmartDraw.2">
                    <p:embed/>
                    <p:pic>
                      <p:nvPicPr>
                        <p:cNvPr id="0" name="Object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8" y="2545"/>
                          <a:ext cx="2400" cy="105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cxnSp>
          <p:nvCxnSpPr>
            <p:cNvPr id="35848" name="AutoShape 14"/>
            <p:cNvCxnSpPr>
              <a:cxnSpLocks noChangeShapeType="1"/>
            </p:cNvCxnSpPr>
            <p:nvPr/>
          </p:nvCxnSpPr>
          <p:spPr bwMode="auto">
            <a:xfrm rot="5400000">
              <a:off x="2975" y="2351"/>
              <a:ext cx="1" cy="2496"/>
            </a:xfrm>
            <a:prstGeom prst="bentConnector3">
              <a:avLst>
                <a:gd name="adj1" fmla="val 27100000"/>
              </a:avLst>
            </a:prstGeom>
            <a:noFill/>
            <a:ln w="28575">
              <a:solidFill>
                <a:srgbClr val="FF3300"/>
              </a:solidFill>
              <a:miter lim="800000"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90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90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690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690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690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690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690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690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9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690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690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690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690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多边形表面模型</a:t>
            </a:r>
          </a:p>
        </p:txBody>
      </p:sp>
      <p:graphicFrame>
        <p:nvGraphicFramePr>
          <p:cNvPr id="36867" name="Object 4"/>
          <p:cNvGraphicFramePr>
            <a:graphicFrameLocks noGrp="1" noChangeAspect="1"/>
          </p:cNvGraphicFramePr>
          <p:nvPr>
            <p:ph idx="1"/>
          </p:nvPr>
        </p:nvGraphicFramePr>
        <p:xfrm>
          <a:off x="1116013" y="1582738"/>
          <a:ext cx="8027987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79" name="SmartDraw" r:id="rId3" imgW="5376672" imgH="3319272" progId="SmartDraw.2">
                  <p:embed/>
                </p:oleObj>
              </mc:Choice>
              <mc:Fallback>
                <p:oleObj name="SmartDraw" r:id="rId3" imgW="5376672" imgH="3319272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82738"/>
                        <a:ext cx="8027987" cy="495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相关数据结构</a:t>
            </a:r>
          </a:p>
        </p:txBody>
      </p:sp>
      <p:graphicFrame>
        <p:nvGraphicFramePr>
          <p:cNvPr id="37891" name="Object 4"/>
          <p:cNvGraphicFramePr>
            <a:graphicFrameLocks noGrp="1" noChangeAspect="1"/>
          </p:cNvGraphicFramePr>
          <p:nvPr>
            <p:ph sz="half" idx="1"/>
          </p:nvPr>
        </p:nvGraphicFramePr>
        <p:xfrm>
          <a:off x="1300163" y="1752600"/>
          <a:ext cx="2886075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5" name="SmartDraw" r:id="rId3" imgW="1632204" imgH="2327148" progId="SmartDraw.2">
                  <p:embed/>
                </p:oleObj>
              </mc:Choice>
              <mc:Fallback>
                <p:oleObj name="SmartDraw" r:id="rId3" imgW="1632204" imgH="2327148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0163" y="1752600"/>
                        <a:ext cx="2886075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72133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102225" y="1752600"/>
          <a:ext cx="32067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16" name="SmartDraw" r:id="rId5" imgW="1938528" imgH="2487168" progId="SmartDraw.2">
                  <p:embed/>
                </p:oleObj>
              </mc:Choice>
              <mc:Fallback>
                <p:oleObj name="SmartDraw" r:id="rId5" imgW="1938528" imgH="2487168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02225" y="1752600"/>
                        <a:ext cx="32067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2134" name="AutoShape 6"/>
          <p:cNvSpPr>
            <a:spLocks noChangeArrowheads="1"/>
          </p:cNvSpPr>
          <p:nvPr/>
        </p:nvSpPr>
        <p:spPr bwMode="auto">
          <a:xfrm>
            <a:off x="0" y="333375"/>
            <a:ext cx="2627313" cy="792163"/>
          </a:xfrm>
          <a:prstGeom prst="cloudCallout">
            <a:avLst>
              <a:gd name="adj1" fmla="val 51208"/>
              <a:gd name="adj2" fmla="val 175852"/>
            </a:avLst>
          </a:prstGeom>
          <a:solidFill>
            <a:srgbClr val="99FFCC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表示法</a:t>
            </a:r>
          </a:p>
        </p:txBody>
      </p:sp>
      <p:sp>
        <p:nvSpPr>
          <p:cNvPr id="1072135" name="AutoShape 7"/>
          <p:cNvSpPr>
            <a:spLocks noChangeArrowheads="1"/>
          </p:cNvSpPr>
          <p:nvPr/>
        </p:nvSpPr>
        <p:spPr bwMode="auto">
          <a:xfrm>
            <a:off x="0" y="5805488"/>
            <a:ext cx="2627313" cy="863600"/>
          </a:xfrm>
          <a:prstGeom prst="cloudCallout">
            <a:avLst>
              <a:gd name="adj1" fmla="val 66134"/>
              <a:gd name="adj2" fmla="val -133454"/>
            </a:avLst>
          </a:prstGeom>
          <a:solidFill>
            <a:srgbClr val="99FFCC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数据结构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2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2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72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72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72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72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72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72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2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72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72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2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2134" grpId="0" animBg="1"/>
      <p:bldP spid="107213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多边形表面模型</a:t>
            </a:r>
          </a:p>
        </p:txBody>
      </p:sp>
      <p:graphicFrame>
        <p:nvGraphicFramePr>
          <p:cNvPr id="38915" name="Object 3"/>
          <p:cNvGraphicFramePr>
            <a:graphicFrameLocks noGrp="1" noChangeAspect="1"/>
          </p:cNvGraphicFramePr>
          <p:nvPr>
            <p:ph idx="1"/>
          </p:nvPr>
        </p:nvGraphicFramePr>
        <p:xfrm>
          <a:off x="1116013" y="1582738"/>
          <a:ext cx="8027987" cy="495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9" name="SmartDraw" r:id="rId3" imgW="5376672" imgH="3319272" progId="SmartDraw.2">
                  <p:embed/>
                </p:oleObj>
              </mc:Choice>
              <mc:Fallback>
                <p:oleObj name="SmartDraw" r:id="rId3" imgW="5376672" imgH="3319272" progId="SmartDraw.2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1582738"/>
                        <a:ext cx="8027987" cy="495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74180" name="AutoShape 4"/>
          <p:cNvSpPr>
            <a:spLocks noChangeArrowheads="1"/>
          </p:cNvSpPr>
          <p:nvPr/>
        </p:nvSpPr>
        <p:spPr bwMode="auto">
          <a:xfrm>
            <a:off x="2124075" y="3933825"/>
            <a:ext cx="5111750" cy="1296988"/>
          </a:xfrm>
          <a:prstGeom prst="horizontalScroll">
            <a:avLst>
              <a:gd name="adj" fmla="val 12500"/>
            </a:avLst>
          </a:prstGeom>
          <a:solidFill>
            <a:srgbClr val="E8D1FF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zh-CN" altLang="en-US" sz="3200"/>
              <a:t>面</a:t>
            </a:r>
            <a:r>
              <a:rPr lang="en-US" altLang="zh-CN" sz="3200"/>
              <a:t>ABC</a:t>
            </a:r>
            <a:r>
              <a:rPr lang="zh-CN" altLang="en-US" sz="3200"/>
              <a:t>和那些面相邻？</a:t>
            </a:r>
          </a:p>
        </p:txBody>
      </p:sp>
      <p:sp>
        <p:nvSpPr>
          <p:cNvPr id="1074181" name="AutoShape 5"/>
          <p:cNvSpPr>
            <a:spLocks noChangeArrowheads="1"/>
          </p:cNvSpPr>
          <p:nvPr/>
        </p:nvSpPr>
        <p:spPr bwMode="auto">
          <a:xfrm>
            <a:off x="2124075" y="2133600"/>
            <a:ext cx="5113338" cy="1223963"/>
          </a:xfrm>
          <a:prstGeom prst="horizontalScroll">
            <a:avLst>
              <a:gd name="adj" fmla="val 12500"/>
            </a:avLst>
          </a:prstGeom>
          <a:solidFill>
            <a:srgbClr val="E8D1FF"/>
          </a:solidFill>
          <a:ln w="9525">
            <a:solidFill>
              <a:schemeClr val="accent2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buClr>
                <a:srgbClr val="000066"/>
              </a:buClr>
              <a:buFont typeface="Arial" charset="0"/>
              <a:buNone/>
            </a:pPr>
            <a:r>
              <a:rPr lang="zh-CN" altLang="en-US" sz="3200"/>
              <a:t>边</a:t>
            </a:r>
            <a:r>
              <a:rPr lang="en-US" altLang="zh-CN" sz="3200"/>
              <a:t>AB</a:t>
            </a:r>
            <a:r>
              <a:rPr lang="zh-CN" altLang="en-US" sz="3200"/>
              <a:t>的相邻面是哪两个？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74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74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4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4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74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4180" grpId="0" animBg="1"/>
      <p:bldP spid="1074181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翼边结构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400" smtClean="0"/>
              <a:t>除了几何信息外，增加额外的拓扑信息！</a:t>
            </a:r>
          </a:p>
          <a:p>
            <a:pPr eaLnBrk="1" hangingPunct="1"/>
            <a:r>
              <a:rPr lang="zh-CN" altLang="en-US" sz="2400" b="1" smtClean="0">
                <a:solidFill>
                  <a:srgbClr val="FF3300"/>
                </a:solidFill>
              </a:rPr>
              <a:t>翼边结构</a:t>
            </a:r>
            <a:r>
              <a:rPr lang="zh-CN" altLang="en-US" sz="2400" smtClean="0"/>
              <a:t>：将边表扩充成包括指向面表和顶点表的指针；</a:t>
            </a:r>
          </a:p>
          <a:p>
            <a:pPr lvl="1" eaLnBrk="1" hangingPunct="1"/>
            <a:r>
              <a:rPr kumimoji="0" lang="zh-CN" altLang="en-US" sz="2000" smtClean="0"/>
              <a:t>每条边指出它的两个相邻面</a:t>
            </a:r>
          </a:p>
          <a:p>
            <a:pPr lvl="1" eaLnBrk="1" hangingPunct="1"/>
            <a:r>
              <a:rPr kumimoji="0" lang="zh-CN" altLang="en-US" sz="2000" smtClean="0"/>
              <a:t>每条边指出它的两个顶点</a:t>
            </a:r>
          </a:p>
          <a:p>
            <a:pPr lvl="1" eaLnBrk="1" hangingPunct="1"/>
            <a:r>
              <a:rPr kumimoji="0" lang="zh-CN" altLang="en-US" sz="2000" smtClean="0"/>
              <a:t>每条边指出它的四个相邻边</a:t>
            </a:r>
          </a:p>
        </p:txBody>
      </p:sp>
      <p:graphicFrame>
        <p:nvGraphicFramePr>
          <p:cNvPr id="39940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307013" y="1752600"/>
          <a:ext cx="2795587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52" name="SmartDraw" r:id="rId3" imgW="1124712" imgH="1655064" progId="SmartDraw.2">
                  <p:embed/>
                </p:oleObj>
              </mc:Choice>
              <mc:Fallback>
                <p:oleObj name="SmartDraw" r:id="rId3" imgW="1124712" imgH="1655064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07013" y="1752600"/>
                        <a:ext cx="2795587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三维实体表示</a:t>
            </a:r>
          </a:p>
        </p:txBody>
      </p:sp>
      <p:graphicFrame>
        <p:nvGraphicFramePr>
          <p:cNvPr id="40963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827088" y="1700213"/>
          <a:ext cx="5497512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75" name="Equation" r:id="rId3" imgW="1968500" imgH="1473200" progId="Equation.DSMT4">
                  <p:embed/>
                </p:oleObj>
              </mc:Choice>
              <mc:Fallback>
                <p:oleObj name="Equation" r:id="rId3" imgW="1968500" imgH="1473200" progId="Equation.DSMT4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5497512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  录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基本几何元素的表示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三维形体的表示</a:t>
            </a:r>
            <a:endParaRPr lang="en-US" altLang="zh-CN" sz="2800" dirty="0" smtClean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相关概念</a:t>
            </a:r>
            <a:endParaRPr lang="en-US" altLang="zh-CN" sz="2800" dirty="0" smtClean="0"/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拓扑信息</a:t>
            </a:r>
            <a:r>
              <a:rPr lang="en-US" altLang="zh-CN" sz="2400" dirty="0" smtClean="0">
                <a:cs typeface="+mn-cs"/>
              </a:rPr>
              <a:t>+</a:t>
            </a:r>
            <a:r>
              <a:rPr lang="zh-CN" altLang="en-US" sz="2400" dirty="0" smtClean="0">
                <a:cs typeface="+mn-cs"/>
              </a:rPr>
              <a:t>几何信息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正则几何运算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欧拉公式</a:t>
            </a:r>
            <a:endParaRPr lang="en-US" altLang="zh-CN" sz="2400" dirty="0" smtClean="0">
              <a:cs typeface="+mn-cs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小 结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“实体表示”小结</a:t>
            </a:r>
          </a:p>
        </p:txBody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910513" cy="2036763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0000"/>
                </a:solidFill>
              </a:rPr>
              <a:t>空间分割</a:t>
            </a:r>
            <a:r>
              <a:rPr lang="zh-CN" altLang="en-US" smtClean="0"/>
              <a:t>：缺乏“宏观”信息，易于获取</a:t>
            </a:r>
            <a:endParaRPr lang="en-US" altLang="zh-CN" smtClean="0"/>
          </a:p>
          <a:p>
            <a:pPr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0000"/>
                </a:solidFill>
                <a:sym typeface="Wingdings" pitchFamily="2" charset="2"/>
              </a:rPr>
              <a:t>构造实体</a:t>
            </a:r>
            <a:r>
              <a:rPr lang="zh-CN" altLang="en-US" smtClean="0">
                <a:sym typeface="Wingdings" pitchFamily="2" charset="2"/>
              </a:rPr>
              <a:t>：直观、稳定；</a:t>
            </a:r>
            <a:endParaRPr lang="en-US" altLang="zh-CN" smtClean="0">
              <a:sym typeface="Wingdings" pitchFamily="2" charset="2"/>
            </a:endParaRPr>
          </a:p>
          <a:p>
            <a:pPr eaLnBrk="1" hangingPunct="1">
              <a:spcBef>
                <a:spcPts val="1200"/>
              </a:spcBef>
            </a:pPr>
            <a:r>
              <a:rPr lang="zh-CN" altLang="en-US" b="1" smtClean="0">
                <a:solidFill>
                  <a:srgbClr val="FF0000"/>
                </a:solidFill>
                <a:sym typeface="Wingdings" pitchFamily="2" charset="2"/>
              </a:rPr>
              <a:t>边界表示</a:t>
            </a:r>
            <a:r>
              <a:rPr lang="zh-CN" altLang="en-US" smtClean="0">
                <a:sym typeface="Wingdings" pitchFamily="2" charset="2"/>
              </a:rPr>
              <a:t>：</a:t>
            </a:r>
            <a:r>
              <a:rPr lang="zh-CN" altLang="en-US" b="1" smtClean="0">
                <a:solidFill>
                  <a:srgbClr val="FF0000"/>
                </a:solidFill>
                <a:sym typeface="Wingdings" pitchFamily="2" charset="2"/>
              </a:rPr>
              <a:t>信息</a:t>
            </a:r>
            <a:r>
              <a:rPr lang="zh-CN" altLang="en-US" smtClean="0">
                <a:sym typeface="Wingdings" pitchFamily="2" charset="2"/>
              </a:rPr>
              <a:t>全面、直接；</a:t>
            </a:r>
            <a:endParaRPr lang="zh-CN" altLang="en-US" smtClean="0"/>
          </a:p>
        </p:txBody>
      </p:sp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1042988" y="4005263"/>
          <a:ext cx="7489824" cy="2160588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872456"/>
                <a:gridCol w="1872456"/>
                <a:gridCol w="1872456"/>
                <a:gridCol w="1872456"/>
              </a:tblGrid>
              <a:tr h="540147"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空间分割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dirty="0" smtClean="0"/>
                        <a:t>构造实体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边界表示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</a:tr>
              <a:tr h="540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空间分割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52" marR="91452" marT="45727" marB="45727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困难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困难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</a:tr>
              <a:tr h="540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构造实体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容易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52" marR="91452" marT="45727" marB="45727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容易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</a:tr>
              <a:tr h="54014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边界表示</a:t>
                      </a:r>
                      <a:endParaRPr lang="zh-CN" altLang="en-US" sz="20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容易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/>
                        <a:t>困难</a:t>
                      </a:r>
                      <a:endParaRPr lang="zh-CN" altLang="en-US" sz="2000" dirty="0"/>
                    </a:p>
                  </a:txBody>
                  <a:tcPr marL="91452" marR="91452" marT="45727" marB="45727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2000" dirty="0"/>
                    </a:p>
                  </a:txBody>
                  <a:tcPr marL="91452" marR="91452" marT="45727" marB="45727" anchor="ctr"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三维形体表示小结</a:t>
            </a:r>
          </a:p>
        </p:txBody>
      </p:sp>
      <p:sp>
        <p:nvSpPr>
          <p:cNvPr id="1078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1752600"/>
            <a:ext cx="7910513" cy="2036763"/>
          </a:xfrm>
        </p:spPr>
        <p:txBody>
          <a:bodyPr/>
          <a:lstStyle/>
          <a:p>
            <a:pPr eaLnBrk="1" hangingPunct="1">
              <a:spcBef>
                <a:spcPts val="1200"/>
              </a:spcBef>
              <a:defRPr/>
            </a:pPr>
            <a:r>
              <a:rPr lang="zh-CN" altLang="en-US" b="1" dirty="0" smtClean="0">
                <a:solidFill>
                  <a:srgbClr val="FF0000"/>
                </a:solidFill>
              </a:rPr>
              <a:t>边框模型</a:t>
            </a:r>
            <a:r>
              <a:rPr lang="zh-CN" altLang="en-US" dirty="0" smtClean="0"/>
              <a:t>：早期应用，现在很少</a:t>
            </a:r>
            <a:r>
              <a:rPr lang="zh-CN" altLang="en-US" dirty="0" smtClean="0">
                <a:solidFill>
                  <a:schemeClr val="bg1">
                    <a:lumMod val="60000"/>
                    <a:lumOff val="40000"/>
                  </a:schemeClr>
                </a:solidFill>
              </a:rPr>
              <a:t>单独</a:t>
            </a:r>
            <a:r>
              <a:rPr lang="zh-CN" altLang="en-US" dirty="0" smtClean="0"/>
              <a:t>使用</a:t>
            </a:r>
            <a:endParaRPr lang="en-US" altLang="zh-CN" dirty="0" smtClean="0"/>
          </a:p>
          <a:p>
            <a:pPr eaLnBrk="1" hangingPunct="1">
              <a:spcBef>
                <a:spcPts val="1200"/>
              </a:spcBef>
              <a:defRPr/>
            </a:pPr>
            <a:r>
              <a:rPr lang="zh-CN" altLang="en-US" b="1" dirty="0" smtClean="0">
                <a:solidFill>
                  <a:srgbClr val="FF0000"/>
                </a:solidFill>
                <a:sym typeface="Wingdings" pitchFamily="2" charset="2"/>
              </a:rPr>
              <a:t>表面模型</a:t>
            </a:r>
            <a:r>
              <a:rPr lang="zh-CN" altLang="en-US" dirty="0" smtClean="0">
                <a:sym typeface="Wingdings" pitchFamily="2" charset="2"/>
              </a:rPr>
              <a:t>：影视、游戏、漫游</a:t>
            </a:r>
            <a:r>
              <a:rPr lang="en-US" altLang="zh-CN" dirty="0" smtClean="0">
                <a:sym typeface="Wingdings" pitchFamily="2" charset="2"/>
              </a:rPr>
              <a:t>……</a:t>
            </a:r>
          </a:p>
          <a:p>
            <a:pPr eaLnBrk="1" hangingPunct="1">
              <a:spcBef>
                <a:spcPts val="1200"/>
              </a:spcBef>
              <a:defRPr/>
            </a:pPr>
            <a:r>
              <a:rPr lang="zh-CN" altLang="en-US" b="1" dirty="0" smtClean="0">
                <a:solidFill>
                  <a:srgbClr val="FF0000"/>
                </a:solidFill>
                <a:sym typeface="Wingdings" pitchFamily="2" charset="2"/>
              </a:rPr>
              <a:t>实体表示</a:t>
            </a:r>
            <a:r>
              <a:rPr lang="zh-CN" altLang="en-US" dirty="0" smtClean="0">
                <a:sym typeface="Wingdings" pitchFamily="2" charset="2"/>
              </a:rPr>
              <a:t>：</a:t>
            </a:r>
            <a:r>
              <a:rPr lang="en-US" altLang="zh-CN" b="1" dirty="0" smtClean="0">
                <a:solidFill>
                  <a:srgbClr val="FF0000"/>
                </a:solidFill>
                <a:sym typeface="Wingdings" pitchFamily="2" charset="2"/>
              </a:rPr>
              <a:t>CAD/CAE/CAM……</a:t>
            </a:r>
            <a:endParaRPr lang="zh-CN" altLang="en-US" dirty="0" smtClean="0"/>
          </a:p>
        </p:txBody>
      </p:sp>
      <p:pic>
        <p:nvPicPr>
          <p:cNvPr id="430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3984625"/>
            <a:ext cx="2444750" cy="2052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013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675" y="4011613"/>
            <a:ext cx="2914650" cy="2025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014" name="Picture 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13" y="4002088"/>
            <a:ext cx="2892425" cy="204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目  录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基本几何元素的表示</a:t>
            </a:r>
            <a:endParaRPr lang="en-US" altLang="zh-CN" sz="2800" dirty="0" smtClean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/>
              <a:t>三维形体的表示</a:t>
            </a:r>
            <a:endParaRPr lang="en-US" altLang="zh-CN" sz="2800" dirty="0"/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相关概念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拓扑信息</a:t>
            </a:r>
            <a:r>
              <a:rPr lang="en-US" altLang="zh-CN" sz="2400" dirty="0" smtClean="0">
                <a:cs typeface="+mn-cs"/>
              </a:rPr>
              <a:t>+</a:t>
            </a:r>
            <a:r>
              <a:rPr lang="zh-CN" altLang="en-US" sz="2400" dirty="0" smtClean="0">
                <a:cs typeface="+mn-cs"/>
              </a:rPr>
              <a:t>几何信息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正则几何运算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400" dirty="0" smtClean="0">
                <a:cs typeface="+mn-cs"/>
              </a:rPr>
              <a:t>欧拉公式</a:t>
            </a:r>
            <a:endParaRPr lang="en-US" altLang="zh-CN" sz="2400" dirty="0" smtClean="0">
              <a:cs typeface="+mn-cs"/>
            </a:endParaRPr>
          </a:p>
          <a:p>
            <a:pPr eaLnBrk="1" hangingPunct="1">
              <a:lnSpc>
                <a:spcPct val="120000"/>
              </a:lnSpc>
              <a:spcBef>
                <a:spcPts val="600"/>
              </a:spcBef>
              <a:defRPr/>
            </a:pPr>
            <a:r>
              <a:rPr lang="zh-CN" altLang="en-US" sz="2800" dirty="0" smtClean="0"/>
              <a:t>小 结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几何信息与拓扑信息</a:t>
            </a:r>
          </a:p>
        </p:txBody>
      </p:sp>
      <p:graphicFrame>
        <p:nvGraphicFramePr>
          <p:cNvPr id="45059" name="Object 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101725" y="1752600"/>
          <a:ext cx="32829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1" name="SmartDraw" r:id="rId3" imgW="1773936" imgH="1069848" progId="SmartDraw.2">
                  <p:embed/>
                </p:oleObj>
              </mc:Choice>
              <mc:Fallback>
                <p:oleObj name="SmartDraw" r:id="rId3" imgW="1773936" imgH="1069848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1752600"/>
                        <a:ext cx="32829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42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101725" y="3886200"/>
          <a:ext cx="32829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2" name="SmartDraw" r:id="rId5" imgW="1773936" imgH="1069848" progId="SmartDraw.2">
                  <p:embed/>
                </p:oleObj>
              </mc:Choice>
              <mc:Fallback>
                <p:oleObj name="SmartDraw" r:id="rId5" imgW="1773936" imgH="1069848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1725" y="3886200"/>
                        <a:ext cx="32829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43" name="Object 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800600" y="4006850"/>
          <a:ext cx="3810000" cy="173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3" name="SmartDraw" r:id="rId7" imgW="1883664" imgH="859536" progId="SmartDraw.2">
                  <p:embed/>
                </p:oleObj>
              </mc:Choice>
              <mc:Fallback>
                <p:oleObj name="SmartDraw" r:id="rId7" imgW="1883664" imgH="859536" progId="SmartDraw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4006850"/>
                        <a:ext cx="3810000" cy="173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2744" name="Object 8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064125" y="1752600"/>
          <a:ext cx="328295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104" name="SmartDraw" r:id="rId9" imgW="1773936" imgH="1069848" progId="SmartDraw.2">
                  <p:embed/>
                </p:oleObj>
              </mc:Choice>
              <mc:Fallback>
                <p:oleObj name="SmartDraw" r:id="rId9" imgW="1773936" imgH="1069848" progId="SmartDraw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1752600"/>
                        <a:ext cx="328295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27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27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27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2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127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127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几何信息与拓扑信息</a:t>
            </a:r>
          </a:p>
        </p:txBody>
      </p:sp>
      <p:sp>
        <p:nvSpPr>
          <p:cNvPr id="1016836" name="Rectangle 4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sz="2800" b="1" smtClean="0">
                <a:solidFill>
                  <a:srgbClr val="FF3300"/>
                </a:solidFill>
              </a:rPr>
              <a:t>刚性运动</a:t>
            </a:r>
            <a:r>
              <a:rPr lang="zh-CN" altLang="en-US" sz="2800" smtClean="0"/>
              <a:t>：在欧氏几何中，通常允许的运动是刚性运动；</a:t>
            </a:r>
          </a:p>
          <a:p>
            <a:pPr eaLnBrk="1" hangingPunct="1"/>
            <a:r>
              <a:rPr kumimoji="0" lang="zh-CN" altLang="en-US" sz="2800" b="1" smtClean="0">
                <a:solidFill>
                  <a:srgbClr val="FF3300"/>
                </a:solidFill>
              </a:rPr>
              <a:t>弹性运动</a:t>
            </a:r>
            <a:r>
              <a:rPr kumimoji="0" lang="zh-CN" altLang="en-US" sz="2800" smtClean="0"/>
              <a:t>：在拓扑关系中，允许弹性运动；</a:t>
            </a:r>
          </a:p>
          <a:p>
            <a:pPr eaLnBrk="1" hangingPunct="1"/>
            <a:r>
              <a:rPr kumimoji="0" lang="zh-CN" altLang="en-US" sz="2800" b="1" smtClean="0">
                <a:solidFill>
                  <a:srgbClr val="FF3300"/>
                </a:solidFill>
              </a:rPr>
              <a:t>拓扑等价</a:t>
            </a:r>
            <a:r>
              <a:rPr kumimoji="0" lang="zh-CN" altLang="en-US" sz="2800" smtClean="0"/>
              <a:t>：一个图形作弹性运动可与另一个图形重合。</a:t>
            </a:r>
          </a:p>
        </p:txBody>
      </p:sp>
      <p:graphicFrame>
        <p:nvGraphicFramePr>
          <p:cNvPr id="1016837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616575" y="1752600"/>
          <a:ext cx="217805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20" name="SmartDraw" r:id="rId3" imgW="1481328" imgH="2798064" progId="SmartDraw.2">
                  <p:embed/>
                </p:oleObj>
              </mc:Choice>
              <mc:Fallback>
                <p:oleObj name="SmartDraw" r:id="rId3" imgW="1481328" imgH="2798064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6575" y="1752600"/>
                        <a:ext cx="217805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168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68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168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5963"/>
            <a:ext cx="7772400" cy="701675"/>
          </a:xfrm>
        </p:spPr>
        <p:txBody>
          <a:bodyPr/>
          <a:lstStyle/>
          <a:p>
            <a:pPr eaLnBrk="1" hangingPunct="1"/>
            <a:r>
              <a:rPr lang="zh-CN" altLang="en-US" sz="4000" smtClean="0">
                <a:solidFill>
                  <a:schemeClr val="tx1"/>
                </a:solidFill>
              </a:rPr>
              <a:t>实体、正则集合运算、欧拉公式</a:t>
            </a:r>
          </a:p>
        </p:txBody>
      </p:sp>
      <p:graphicFrame>
        <p:nvGraphicFramePr>
          <p:cNvPr id="1019909" name="Object 5"/>
          <p:cNvGraphicFramePr>
            <a:graphicFrameLocks noGrp="1" noChangeAspect="1"/>
          </p:cNvGraphicFramePr>
          <p:nvPr>
            <p:ph sz="half" idx="2"/>
          </p:nvPr>
        </p:nvGraphicFramePr>
        <p:xfrm>
          <a:off x="5429250" y="1752600"/>
          <a:ext cx="25527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4" name="SmartDraw" r:id="rId3" imgW="1627632" imgH="2622804" progId="SmartDraw.2">
                  <p:embed/>
                </p:oleObj>
              </mc:Choice>
              <mc:Fallback>
                <p:oleObj name="SmartDraw" r:id="rId3" imgW="1627632" imgH="2622804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0" y="1752600"/>
                        <a:ext cx="25527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301750" y="1752600"/>
          <a:ext cx="28829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55" name="SmartDraw" r:id="rId5" imgW="886968" imgH="1266444" progId="SmartDraw.2">
                  <p:embed/>
                </p:oleObj>
              </mc:Choice>
              <mc:Fallback>
                <p:oleObj name="SmartDraw" r:id="rId5" imgW="886968" imgH="1266444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01750" y="1752600"/>
                        <a:ext cx="28829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19911" name="AutoShape 7"/>
          <p:cNvSpPr>
            <a:spLocks noChangeArrowheads="1"/>
          </p:cNvSpPr>
          <p:nvPr/>
        </p:nvSpPr>
        <p:spPr bwMode="auto">
          <a:xfrm>
            <a:off x="0" y="404813"/>
            <a:ext cx="2987675" cy="1439862"/>
          </a:xfrm>
          <a:prstGeom prst="cloudCallout">
            <a:avLst>
              <a:gd name="adj1" fmla="val 23486"/>
              <a:gd name="adj2" fmla="val 129491"/>
            </a:avLst>
          </a:prstGeom>
          <a:solidFill>
            <a:srgbClr val="99FF99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800" b="1">
                <a:solidFill>
                  <a:srgbClr val="FF3300"/>
                </a:solidFill>
              </a:rPr>
              <a:t>理论和现实存在差别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199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199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199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199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9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199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199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199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99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15963"/>
            <a:ext cx="7772400" cy="701675"/>
          </a:xfrm>
        </p:spPr>
        <p:txBody>
          <a:bodyPr/>
          <a:lstStyle/>
          <a:p>
            <a:pPr eaLnBrk="1" hangingPunct="1"/>
            <a:r>
              <a:rPr lang="zh-CN" altLang="en-US" sz="4000" smtClean="0">
                <a:solidFill>
                  <a:schemeClr val="tx1"/>
                </a:solidFill>
              </a:rPr>
              <a:t>实体、正则集合运算、欧拉公式</a:t>
            </a:r>
          </a:p>
        </p:txBody>
      </p:sp>
      <p:graphicFrame>
        <p:nvGraphicFramePr>
          <p:cNvPr id="49155" name="Object 6"/>
          <p:cNvGraphicFramePr>
            <a:graphicFrameLocks noGrp="1" noChangeAspect="1"/>
          </p:cNvGraphicFramePr>
          <p:nvPr>
            <p:ph sz="half" idx="1"/>
          </p:nvPr>
        </p:nvGraphicFramePr>
        <p:xfrm>
          <a:off x="1466850" y="1752600"/>
          <a:ext cx="2552700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70" name="SmartDraw" r:id="rId3" imgW="1627632" imgH="2622804" progId="SmartDraw.2">
                  <p:embed/>
                </p:oleObj>
              </mc:Choice>
              <mc:Fallback>
                <p:oleObj name="SmartDraw" r:id="rId3" imgW="1627632" imgH="2622804" progId="SmartDraw.2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66850" y="1752600"/>
                        <a:ext cx="2552700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1959" name="Rectangle 7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130000"/>
              </a:lnSpc>
              <a:spcBef>
                <a:spcPct val="80000"/>
              </a:spcBef>
            </a:pPr>
            <a:r>
              <a:rPr lang="zh-CN" altLang="en-US" sz="2800" smtClean="0"/>
              <a:t>有效的实体应该具备什么特性</a:t>
            </a:r>
          </a:p>
          <a:p>
            <a:pPr eaLnBrk="1" hangingPunct="1">
              <a:lnSpc>
                <a:spcPct val="130000"/>
              </a:lnSpc>
              <a:spcBef>
                <a:spcPct val="80000"/>
              </a:spcBef>
            </a:pPr>
            <a:r>
              <a:rPr lang="zh-CN" altLang="en-US" sz="2800" smtClean="0"/>
              <a:t>怎样制造有效的实体</a:t>
            </a:r>
          </a:p>
          <a:p>
            <a:pPr eaLnBrk="1" hangingPunct="1">
              <a:lnSpc>
                <a:spcPct val="130000"/>
              </a:lnSpc>
              <a:spcBef>
                <a:spcPct val="80000"/>
              </a:spcBef>
            </a:pPr>
            <a:r>
              <a:rPr lang="zh-CN" altLang="en-US" sz="2800" smtClean="0"/>
              <a:t>怎样检查实体的有效性</a:t>
            </a:r>
          </a:p>
        </p:txBody>
      </p:sp>
      <p:sp>
        <p:nvSpPr>
          <p:cNvPr id="1021960" name="AutoShape 8"/>
          <p:cNvSpPr>
            <a:spLocks noChangeArrowheads="1"/>
          </p:cNvSpPr>
          <p:nvPr/>
        </p:nvSpPr>
        <p:spPr bwMode="auto">
          <a:xfrm>
            <a:off x="2268538" y="1700213"/>
            <a:ext cx="2590800" cy="1296987"/>
          </a:xfrm>
          <a:prstGeom prst="cloudCallout">
            <a:avLst>
              <a:gd name="adj1" fmla="val 75921"/>
              <a:gd name="adj2" fmla="val 99083"/>
            </a:avLst>
          </a:prstGeom>
          <a:solidFill>
            <a:srgbClr val="99FF99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正则集合运算</a:t>
            </a:r>
          </a:p>
        </p:txBody>
      </p:sp>
      <p:sp>
        <p:nvSpPr>
          <p:cNvPr id="1021961" name="AutoShape 9"/>
          <p:cNvSpPr>
            <a:spLocks noChangeArrowheads="1"/>
          </p:cNvSpPr>
          <p:nvPr/>
        </p:nvSpPr>
        <p:spPr bwMode="auto">
          <a:xfrm>
            <a:off x="2411413" y="4797425"/>
            <a:ext cx="2663825" cy="865188"/>
          </a:xfrm>
          <a:prstGeom prst="cloudCallout">
            <a:avLst>
              <a:gd name="adj1" fmla="val 86653"/>
              <a:gd name="adj2" fmla="val -88532"/>
            </a:avLst>
          </a:prstGeom>
          <a:solidFill>
            <a:srgbClr val="99FF99"/>
          </a:solidFill>
          <a:ln w="9525">
            <a:solidFill>
              <a:srgbClr val="9966FF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800" b="1">
                <a:solidFill>
                  <a:schemeClr val="tx1"/>
                </a:solidFill>
              </a:rPr>
              <a:t>欧拉公式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19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219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19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19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19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19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19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219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219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219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219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7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19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219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219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219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1960" grpId="0" animBg="1"/>
      <p:bldP spid="102196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实体的定义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刚性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维数一致性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体积有限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边界的确定性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封闭性</a:t>
            </a:r>
          </a:p>
        </p:txBody>
      </p:sp>
      <p:sp>
        <p:nvSpPr>
          <p:cNvPr id="50180" name="Rectangle 5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连通性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有界性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非自交性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可定向性</a:t>
            </a:r>
          </a:p>
          <a:p>
            <a:pPr eaLnBrk="1" hangingPunct="1">
              <a:lnSpc>
                <a:spcPct val="120000"/>
              </a:lnSpc>
            </a:pPr>
            <a:r>
              <a:rPr lang="zh-CN" altLang="en-US" sz="3200" smtClean="0"/>
              <a:t>封闭性</a:t>
            </a:r>
          </a:p>
          <a:p>
            <a:pPr eaLnBrk="1" hangingPunct="1"/>
            <a:endParaRPr lang="en-US" altLang="zh-CN" sz="320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>
                <a:solidFill>
                  <a:schemeClr val="tx1"/>
                </a:solidFill>
              </a:rPr>
              <a:t>正则集合运算</a:t>
            </a:r>
          </a:p>
        </p:txBody>
      </p:sp>
      <p:graphicFrame>
        <p:nvGraphicFramePr>
          <p:cNvPr id="51203" name="Object 8"/>
          <p:cNvGraphicFramePr>
            <a:graphicFrameLocks noGrp="1" noChangeAspect="1"/>
          </p:cNvGraphicFramePr>
          <p:nvPr>
            <p:ph idx="1"/>
          </p:nvPr>
        </p:nvGraphicFramePr>
        <p:xfrm>
          <a:off x="1123950" y="1773238"/>
          <a:ext cx="4675188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17" name="SmartDraw" r:id="rId3" imgW="3127248" imgH="2752344" progId="SmartDraw.2">
                  <p:embed/>
                </p:oleObj>
              </mc:Choice>
              <mc:Fallback>
                <p:oleObj name="SmartDraw" r:id="rId3" imgW="3127248" imgH="2752344" progId="SmartDraw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23950" y="1773238"/>
                        <a:ext cx="4675188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7081" name="AutoShape 9"/>
          <p:cNvSpPr>
            <a:spLocks noChangeArrowheads="1"/>
          </p:cNvSpPr>
          <p:nvPr/>
        </p:nvSpPr>
        <p:spPr bwMode="auto">
          <a:xfrm>
            <a:off x="6156325" y="1268413"/>
            <a:ext cx="2519363" cy="1079500"/>
          </a:xfrm>
          <a:prstGeom prst="wedgeRoundRectCallout">
            <a:avLst>
              <a:gd name="adj1" fmla="val -71866"/>
              <a:gd name="adj2" fmla="val 99704"/>
              <a:gd name="adj3" fmla="val 16667"/>
            </a:avLst>
          </a:prstGeom>
          <a:solidFill>
            <a:srgbClr val="E8D1FF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400"/>
              <a:t>数学意义正确</a:t>
            </a:r>
          </a:p>
          <a:p>
            <a:pPr algn="ctr">
              <a:buFont typeface="Arial" charset="0"/>
              <a:buNone/>
            </a:pPr>
            <a:r>
              <a:rPr lang="zh-CN" altLang="en-US" sz="2400"/>
              <a:t>实际意义不正确</a:t>
            </a:r>
          </a:p>
        </p:txBody>
      </p:sp>
      <p:sp>
        <p:nvSpPr>
          <p:cNvPr id="1027082" name="AutoShape 10"/>
          <p:cNvSpPr>
            <a:spLocks noChangeArrowheads="1"/>
          </p:cNvSpPr>
          <p:nvPr/>
        </p:nvSpPr>
        <p:spPr bwMode="auto">
          <a:xfrm>
            <a:off x="6624638" y="5445125"/>
            <a:ext cx="2519362" cy="1079500"/>
          </a:xfrm>
          <a:prstGeom prst="wedgeRoundRectCallout">
            <a:avLst>
              <a:gd name="adj1" fmla="val -84532"/>
              <a:gd name="adj2" fmla="val -79704"/>
              <a:gd name="adj3" fmla="val 16667"/>
            </a:avLst>
          </a:prstGeom>
          <a:solidFill>
            <a:srgbClr val="E8D1FF"/>
          </a:solidFill>
          <a:ln w="9525" algn="ctr">
            <a:solidFill>
              <a:schemeClr val="accent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>
              <a:buFont typeface="Arial" charset="0"/>
              <a:buNone/>
            </a:pPr>
            <a:r>
              <a:rPr lang="zh-CN" altLang="en-US" sz="2400"/>
              <a:t>数学意义不正确</a:t>
            </a:r>
          </a:p>
          <a:p>
            <a:pPr algn="ctr">
              <a:buFont typeface="Arial" charset="0"/>
              <a:buNone/>
            </a:pPr>
            <a:r>
              <a:rPr lang="zh-CN" altLang="en-US" sz="2400"/>
              <a:t>实际意义正确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270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027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27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270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270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81" grpId="0" animBg="1"/>
      <p:bldP spid="102708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350838"/>
            <a:ext cx="7772400" cy="1431925"/>
          </a:xfrm>
        </p:spPr>
        <p:txBody>
          <a:bodyPr/>
          <a:lstStyle/>
          <a:p>
            <a:pPr eaLnBrk="1" hangingPunct="1"/>
            <a:r>
              <a:rPr lang="zh-CN" altLang="en-US" smtClean="0"/>
              <a:t>开集、闭集、内点运算、闭包运算、正则运算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smtClean="0">
                <a:solidFill>
                  <a:srgbClr val="FF3300"/>
                </a:solidFill>
              </a:rPr>
              <a:t>内    点</a:t>
            </a:r>
            <a:r>
              <a:rPr lang="zh-CN" altLang="en-US" sz="2400" smtClean="0"/>
              <a:t>：具有完全包含于该点集的充分小的领域；</a:t>
            </a:r>
            <a:r>
              <a:rPr lang="en-US" altLang="zh-CN" sz="2400" smtClean="0"/>
              <a:t>i</a:t>
            </a:r>
            <a:r>
              <a:rPr lang="en-US" altLang="zh-CN" sz="2400" smtClean="0">
                <a:cs typeface="Times New Roman" pitchFamily="18" charset="0"/>
              </a:rPr>
              <a:t>·</a:t>
            </a:r>
            <a:r>
              <a:rPr lang="en-US" altLang="zh-CN" sz="2400" smtClean="0"/>
              <a:t>A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400" b="1" smtClean="0">
                <a:solidFill>
                  <a:srgbClr val="FF3300"/>
                </a:solidFill>
              </a:rPr>
              <a:t>边界点</a:t>
            </a:r>
            <a:r>
              <a:rPr lang="zh-CN" altLang="en-US" sz="2400" smtClean="0"/>
              <a:t>：该点的任意小的领域，都不完全包含于该点集，但与点集的交都不为空；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zh-CN" altLang="en-US" sz="2400" b="1" smtClean="0">
                <a:solidFill>
                  <a:srgbClr val="FF3300"/>
                </a:solidFill>
              </a:rPr>
              <a:t>闭    包</a:t>
            </a:r>
            <a:r>
              <a:rPr kumimoji="0" lang="zh-CN" altLang="en-US" sz="2400" smtClean="0"/>
              <a:t>：内点</a:t>
            </a:r>
            <a:r>
              <a:rPr kumimoji="0" lang="en-US" altLang="zh-CN" sz="2400" smtClean="0"/>
              <a:t>+</a:t>
            </a:r>
            <a:r>
              <a:rPr kumimoji="0" lang="zh-CN" altLang="en-US" sz="2400" smtClean="0"/>
              <a:t>边界点；</a:t>
            </a:r>
            <a:r>
              <a:rPr lang="en-US" altLang="zh-CN" sz="2400" smtClean="0"/>
              <a:t>c</a:t>
            </a:r>
            <a:r>
              <a:rPr lang="en-US" altLang="zh-CN" sz="2400" smtClean="0">
                <a:cs typeface="Times New Roman" pitchFamily="18" charset="0"/>
              </a:rPr>
              <a:t>·</a:t>
            </a:r>
            <a:r>
              <a:rPr lang="en-US" altLang="zh-CN" sz="2400" smtClean="0"/>
              <a:t>A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kumimoji="0" lang="zh-CN" altLang="en-US" sz="2400" smtClean="0"/>
              <a:t>正则点集：</a:t>
            </a:r>
            <a:r>
              <a:rPr kumimoji="0" lang="en-US" altLang="zh-CN" sz="2400" smtClean="0"/>
              <a:t>r</a:t>
            </a:r>
            <a:r>
              <a:rPr lang="en-US" altLang="zh-CN" sz="2400" smtClean="0">
                <a:cs typeface="Times New Roman" pitchFamily="18" charset="0"/>
              </a:rPr>
              <a:t>·</a:t>
            </a:r>
            <a:r>
              <a:rPr kumimoji="0" lang="en-US" altLang="zh-CN" sz="2400" smtClean="0"/>
              <a:t>A = c</a:t>
            </a:r>
            <a:r>
              <a:rPr lang="en-US" altLang="zh-CN" sz="2400" smtClean="0">
                <a:cs typeface="Times New Roman" pitchFamily="18" charset="0"/>
              </a:rPr>
              <a:t>·</a:t>
            </a:r>
            <a:r>
              <a:rPr kumimoji="0" lang="en-US" altLang="zh-CN" sz="2400" smtClean="0"/>
              <a:t>i</a:t>
            </a:r>
            <a:r>
              <a:rPr lang="en-US" altLang="zh-CN" sz="2400" smtClean="0">
                <a:cs typeface="Times New Roman" pitchFamily="18" charset="0"/>
              </a:rPr>
              <a:t>·</a:t>
            </a:r>
            <a:r>
              <a:rPr kumimoji="0" lang="en-US" altLang="zh-CN" sz="2400" smtClean="0"/>
              <a:t>A</a:t>
            </a:r>
          </a:p>
        </p:txBody>
      </p:sp>
      <p:graphicFrame>
        <p:nvGraphicFramePr>
          <p:cNvPr id="52228" name="Object 4"/>
          <p:cNvGraphicFramePr>
            <a:graphicFrameLocks noGrp="1" noChangeAspect="1"/>
          </p:cNvGraphicFramePr>
          <p:nvPr>
            <p:ph sz="half" idx="2"/>
          </p:nvPr>
        </p:nvGraphicFramePr>
        <p:xfrm>
          <a:off x="5481638" y="1752600"/>
          <a:ext cx="2446337" cy="411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40" name="SmartDraw" r:id="rId3" imgW="2478024" imgH="4169664" progId="SmartDraw.2">
                  <p:embed/>
                </p:oleObj>
              </mc:Choice>
              <mc:Fallback>
                <p:oleObj name="SmartDraw" r:id="rId3" imgW="2478024" imgH="4169664" progId="SmartDraw.2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81638" y="1752600"/>
                        <a:ext cx="2446337" cy="411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基本图形元素与段的概念</a:t>
            </a:r>
          </a:p>
        </p:txBody>
      </p:sp>
      <p:pic>
        <p:nvPicPr>
          <p:cNvPr id="986121" name="Picture 9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95288" y="4365625"/>
            <a:ext cx="3384550" cy="2393950"/>
          </a:xfrm>
          <a:noFill/>
        </p:spPr>
      </p:pic>
      <p:sp>
        <p:nvSpPr>
          <p:cNvPr id="7172" name="任意多边形 5"/>
          <p:cNvSpPr>
            <a:spLocks/>
          </p:cNvSpPr>
          <p:nvPr/>
        </p:nvSpPr>
        <p:spPr bwMode="auto">
          <a:xfrm>
            <a:off x="3363913" y="4764088"/>
            <a:ext cx="1122362" cy="798512"/>
          </a:xfrm>
          <a:custGeom>
            <a:avLst/>
            <a:gdLst>
              <a:gd name="T0" fmla="*/ 62573 w 1122116"/>
              <a:gd name="T1" fmla="*/ 798286 h 798286"/>
              <a:gd name="T2" fmla="*/ 1122116 w 1122116"/>
              <a:gd name="T3" fmla="*/ 464457 h 798286"/>
              <a:gd name="T4" fmla="*/ 4516 w 1122116"/>
              <a:gd name="T5" fmla="*/ 783771 h 798286"/>
              <a:gd name="T6" fmla="*/ 614116 w 1122116"/>
              <a:gd name="T7" fmla="*/ 0 h 7982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1122116" h="798286">
                <a:moveTo>
                  <a:pt x="62573" y="798286"/>
                </a:moveTo>
                <a:lnTo>
                  <a:pt x="1122116" y="464457"/>
                </a:lnTo>
                <a:cubicBezTo>
                  <a:pt x="1112440" y="462038"/>
                  <a:pt x="89183" y="861180"/>
                  <a:pt x="4516" y="783771"/>
                </a:cubicBezTo>
                <a:cubicBezTo>
                  <a:pt x="-80151" y="706362"/>
                  <a:pt x="1059221" y="921657"/>
                  <a:pt x="614116" y="0"/>
                </a:cubicBez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pic>
        <p:nvPicPr>
          <p:cNvPr id="7185" name="Picture 17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5" y="1844824"/>
            <a:ext cx="2976330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86" name="Picture 18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1713" y="1844823"/>
            <a:ext cx="3330727" cy="22360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组合 1"/>
          <p:cNvGrpSpPr/>
          <p:nvPr/>
        </p:nvGrpSpPr>
        <p:grpSpPr>
          <a:xfrm>
            <a:off x="3246438" y="4064872"/>
            <a:ext cx="5237162" cy="2383553"/>
            <a:chOff x="3246438" y="4064872"/>
            <a:chExt cx="5237162" cy="2383553"/>
          </a:xfrm>
        </p:grpSpPr>
        <p:sp>
          <p:nvSpPr>
            <p:cNvPr id="7173" name="右箭头 10"/>
            <p:cNvSpPr>
              <a:spLocks noChangeArrowheads="1"/>
            </p:cNvSpPr>
            <p:nvPr/>
          </p:nvSpPr>
          <p:spPr bwMode="auto">
            <a:xfrm>
              <a:off x="3246438" y="5224463"/>
              <a:ext cx="2089150" cy="554037"/>
            </a:xfrm>
            <a:prstGeom prst="rightArrow">
              <a:avLst>
                <a:gd name="adj1" fmla="val 50000"/>
                <a:gd name="adj2" fmla="val 4996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7176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5580442"/>
                </p:ext>
              </p:extLst>
            </p:nvPr>
          </p:nvGraphicFramePr>
          <p:xfrm>
            <a:off x="5867400" y="4556125"/>
            <a:ext cx="2616200" cy="1892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90" name="SmartDraw" r:id="rId6" imgW="2761488" imgH="1997964" progId="SmartDraw.2">
                    <p:embed/>
                  </p:oleObj>
                </mc:Choice>
                <mc:Fallback>
                  <p:oleObj name="SmartDraw" r:id="rId6" imgW="2761488" imgH="1997964" progId="SmartDraw.2">
                    <p:embed/>
                    <p:pic>
                      <p:nvPicPr>
                        <p:cNvPr id="0" name="对象 1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867400" y="4556125"/>
                          <a:ext cx="2616200" cy="1892300"/>
                        </a:xfrm>
                        <a:prstGeom prst="rect">
                          <a:avLst/>
                        </a:prstGeom>
                        <a:solidFill>
                          <a:schemeClr val="accent5"/>
                        </a:solidFill>
                        <a:ln>
                          <a:noFill/>
                        </a:ln>
                        <a:ex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右箭头 10"/>
            <p:cNvSpPr>
              <a:spLocks noChangeArrowheads="1"/>
            </p:cNvSpPr>
            <p:nvPr/>
          </p:nvSpPr>
          <p:spPr bwMode="auto">
            <a:xfrm rot="1713404">
              <a:off x="3602844" y="4273542"/>
              <a:ext cx="2632513" cy="554037"/>
            </a:xfrm>
            <a:prstGeom prst="rightArrow">
              <a:avLst>
                <a:gd name="adj1" fmla="val 50000"/>
                <a:gd name="adj2" fmla="val 4996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" name="右箭头 10"/>
            <p:cNvSpPr>
              <a:spLocks noChangeArrowheads="1"/>
            </p:cNvSpPr>
            <p:nvPr/>
          </p:nvSpPr>
          <p:spPr bwMode="auto">
            <a:xfrm rot="5400000">
              <a:off x="6451551" y="4203377"/>
              <a:ext cx="831048" cy="554037"/>
            </a:xfrm>
            <a:prstGeom prst="rightArrow">
              <a:avLst>
                <a:gd name="adj1" fmla="val 50000"/>
                <a:gd name="adj2" fmla="val 49963"/>
              </a:avLst>
            </a:prstGeom>
            <a:solidFill>
              <a:schemeClr val="accent1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6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86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86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86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612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正则集合运算</a:t>
            </a:r>
          </a:p>
        </p:txBody>
      </p:sp>
      <p:graphicFrame>
        <p:nvGraphicFramePr>
          <p:cNvPr id="53251" name="Object 6"/>
          <p:cNvGraphicFramePr>
            <a:graphicFrameLocks noGrp="1" noChangeAspect="1"/>
          </p:cNvGraphicFramePr>
          <p:nvPr>
            <p:ph idx="1"/>
          </p:nvPr>
        </p:nvGraphicFramePr>
        <p:xfrm>
          <a:off x="838200" y="2025650"/>
          <a:ext cx="7772400" cy="3567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3" name="Equation" r:id="rId3" imgW="1548728" imgH="710891" progId="Equation.DSMT4">
                  <p:embed/>
                </p:oleObj>
              </mc:Choice>
              <mc:Fallback>
                <p:oleObj name="Equation" r:id="rId3" imgW="1548728" imgH="710891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025650"/>
                        <a:ext cx="7772400" cy="3567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欧拉公式</a:t>
            </a:r>
          </a:p>
        </p:txBody>
      </p:sp>
      <p:sp>
        <p:nvSpPr>
          <p:cNvPr id="103321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FF3300"/>
                </a:solidFill>
              </a:rPr>
              <a:t>平面多面体</a:t>
            </a:r>
            <a:r>
              <a:rPr lang="zh-CN" altLang="en-US" smtClean="0"/>
              <a:t>：表面由平面构成的实体；</a:t>
            </a:r>
          </a:p>
          <a:p>
            <a:pPr eaLnBrk="1" hangingPunct="1"/>
            <a:r>
              <a:rPr lang="zh-CN" altLang="en-US" smtClean="0"/>
              <a:t>属性：</a:t>
            </a:r>
          </a:p>
          <a:p>
            <a:pPr lvl="1" eaLnBrk="1" hangingPunct="1"/>
            <a:r>
              <a:rPr lang="zh-CN" altLang="en-US" smtClean="0"/>
              <a:t>一条边连接两个且仅两个面；</a:t>
            </a:r>
          </a:p>
          <a:p>
            <a:pPr lvl="1" eaLnBrk="1" hangingPunct="1"/>
            <a:r>
              <a:rPr lang="zh-CN" altLang="en-US" smtClean="0"/>
              <a:t>实体表面必须是封闭的</a:t>
            </a:r>
          </a:p>
          <a:p>
            <a:pPr lvl="1" eaLnBrk="1" hangingPunct="1"/>
            <a:r>
              <a:rPr lang="en-US" altLang="zh-CN" smtClean="0"/>
              <a:t>…</a:t>
            </a:r>
          </a:p>
        </p:txBody>
      </p:sp>
      <p:sp>
        <p:nvSpPr>
          <p:cNvPr id="1033220" name="Rectangle 4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pPr eaLnBrk="1" hangingPunct="1"/>
            <a:r>
              <a:rPr lang="zh-CN" altLang="en-US" b="1" smtClean="0">
                <a:solidFill>
                  <a:srgbClr val="FF3300"/>
                </a:solidFill>
              </a:rPr>
              <a:t>欧   拉   公  式</a:t>
            </a:r>
            <a:r>
              <a:rPr lang="zh-CN" altLang="en-US" smtClean="0"/>
              <a:t>：</a:t>
            </a:r>
            <a:r>
              <a:rPr lang="en-US" altLang="zh-CN" smtClean="0"/>
              <a:t>V-E+F=2</a:t>
            </a:r>
          </a:p>
          <a:p>
            <a:pPr eaLnBrk="1" hangingPunct="1"/>
            <a:r>
              <a:rPr lang="zh-CN" altLang="en-US" smtClean="0"/>
              <a:t>用于判断实体的有效性</a:t>
            </a:r>
          </a:p>
          <a:p>
            <a:pPr lvl="1" eaLnBrk="1" hangingPunct="1"/>
            <a:r>
              <a:rPr lang="zh-CN" altLang="en-US" smtClean="0"/>
              <a:t>必要条件</a:t>
            </a:r>
          </a:p>
          <a:p>
            <a:pPr lvl="1" eaLnBrk="1" hangingPunct="1"/>
            <a:r>
              <a:rPr lang="zh-CN" altLang="en-US" smtClean="0"/>
              <a:t>非充分条件</a:t>
            </a:r>
          </a:p>
          <a:p>
            <a:pPr eaLnBrk="1" hangingPunct="1"/>
            <a:r>
              <a:rPr lang="zh-CN" altLang="en-US" b="1" smtClean="0">
                <a:solidFill>
                  <a:srgbClr val="FF3300"/>
                </a:solidFill>
              </a:rPr>
              <a:t>扩展欧拉公式</a:t>
            </a:r>
            <a:r>
              <a:rPr lang="zh-CN" altLang="en-US" smtClean="0"/>
              <a:t>：</a:t>
            </a:r>
            <a:r>
              <a:rPr lang="en-US" altLang="zh-CN" smtClean="0"/>
              <a:t>V-E+F-H=2(C-G)</a:t>
            </a:r>
          </a:p>
          <a:p>
            <a:pPr eaLnBrk="1" hangingPunct="1"/>
            <a:endParaRPr lang="en-US" altLang="zh-CN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3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3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33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33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3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3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33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3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3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33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3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3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2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3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3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32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03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03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332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3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3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332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3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3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332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小  结</a:t>
            </a:r>
          </a:p>
        </p:txBody>
      </p:sp>
      <p:sp>
        <p:nvSpPr>
          <p:cNvPr id="892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800" dirty="0" smtClean="0"/>
              <a:t>基本几何元素的表示</a:t>
            </a:r>
            <a:endParaRPr lang="en-US" altLang="zh-CN" sz="2800" dirty="0" smtClean="0"/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800" b="1" dirty="0" smtClean="0">
                <a:solidFill>
                  <a:srgbClr val="FF0000"/>
                </a:solidFill>
              </a:rPr>
              <a:t>三维形体的表示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800" dirty="0" smtClean="0"/>
              <a:t>相关概念</a:t>
            </a:r>
            <a:endParaRPr lang="en-US" altLang="zh-CN" sz="2800" dirty="0" smtClean="0"/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400" dirty="0" smtClean="0">
                <a:cs typeface="+mn-cs"/>
              </a:rPr>
              <a:t>拓扑信息</a:t>
            </a:r>
            <a:r>
              <a:rPr lang="en-US" altLang="zh-CN" sz="2400" dirty="0" smtClean="0">
                <a:cs typeface="+mn-cs"/>
              </a:rPr>
              <a:t>+</a:t>
            </a:r>
            <a:r>
              <a:rPr lang="zh-CN" altLang="en-US" sz="2400" dirty="0" smtClean="0">
                <a:cs typeface="+mn-cs"/>
              </a:rPr>
              <a:t>几何信息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400" dirty="0" smtClean="0">
                <a:cs typeface="+mn-cs"/>
              </a:rPr>
              <a:t>正则几何运算</a:t>
            </a:r>
            <a:endParaRPr lang="en-US" altLang="zh-CN" sz="2400" dirty="0" smtClean="0">
              <a:cs typeface="+mn-cs"/>
            </a:endParaRPr>
          </a:p>
          <a:p>
            <a:pPr lvl="1" eaLnBrk="1" hangingPunct="1">
              <a:lnSpc>
                <a:spcPct val="120000"/>
              </a:lnSpc>
              <a:spcBef>
                <a:spcPts val="1200"/>
              </a:spcBef>
              <a:defRPr/>
            </a:pPr>
            <a:r>
              <a:rPr lang="zh-CN" altLang="en-US" sz="2400" dirty="0" smtClean="0">
                <a:cs typeface="+mn-cs"/>
              </a:rPr>
              <a:t>欧拉公式</a:t>
            </a:r>
            <a:endParaRPr lang="zh-CN" altLang="en-US" dirty="0" smtClean="0"/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4"/>
          <p:cNvSpPr>
            <a:spLocks noGrp="1" noChangeArrowheads="1"/>
          </p:cNvSpPr>
          <p:nvPr>
            <p:ph type="title"/>
          </p:nvPr>
        </p:nvSpPr>
        <p:spPr>
          <a:xfrm>
            <a:off x="685800" y="742950"/>
            <a:ext cx="7772400" cy="647700"/>
          </a:xfrm>
        </p:spPr>
        <p:txBody>
          <a:bodyPr/>
          <a:lstStyle/>
          <a:p>
            <a:pPr eaLnBrk="1" hangingPunct="1"/>
            <a:r>
              <a:rPr lang="zh-CN" altLang="en-US" sz="3600" smtClean="0">
                <a:solidFill>
                  <a:schemeClr val="tx1"/>
                </a:solidFill>
              </a:rPr>
              <a:t>基本几何元素的表示（</a:t>
            </a:r>
            <a:r>
              <a:rPr lang="zh-CN" altLang="en-US" sz="3600" smtClean="0">
                <a:solidFill>
                  <a:srgbClr val="FF0000"/>
                </a:solidFill>
              </a:rPr>
              <a:t>数学意义上的</a:t>
            </a:r>
            <a:r>
              <a:rPr lang="zh-CN" altLang="en-US" sz="3600" smtClean="0">
                <a:solidFill>
                  <a:schemeClr val="tx1"/>
                </a:solidFill>
              </a:rPr>
              <a:t>）</a:t>
            </a:r>
          </a:p>
        </p:txBody>
      </p:sp>
      <p:graphicFrame>
        <p:nvGraphicFramePr>
          <p:cNvPr id="819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1403350" y="1557338"/>
          <a:ext cx="6308725" cy="456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7" name="SmartDraw" r:id="rId3" imgW="2761488" imgH="1997964" progId="SmartDraw.2">
                  <p:embed/>
                </p:oleObj>
              </mc:Choice>
              <mc:Fallback>
                <p:oleObj name="SmartDraw" r:id="rId3" imgW="2761488" imgH="1997964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03350" y="1557338"/>
                        <a:ext cx="6308725" cy="4562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点</a:t>
            </a:r>
          </a:p>
        </p:txBody>
      </p:sp>
      <p:graphicFrame>
        <p:nvGraphicFramePr>
          <p:cNvPr id="9219" name="Object 8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2065338" y="1752600"/>
          <a:ext cx="135413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2" name="SmartDraw" r:id="rId3" imgW="274320" imgH="402336" progId="SmartDraw.2">
                  <p:embed/>
                </p:oleObj>
              </mc:Choice>
              <mc:Fallback>
                <p:oleObj name="SmartDraw" r:id="rId3" imgW="274320" imgH="402336" progId="SmartDraw.2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5338" y="1752600"/>
                        <a:ext cx="135413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20" name="Object 9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1398588" y="3886200"/>
          <a:ext cx="268922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3" name="Equation" r:id="rId5" imgW="965200" imgH="711200" progId="Equation.DSMT4">
                  <p:embed/>
                </p:oleObj>
              </mc:Choice>
              <mc:Fallback>
                <p:oleObj name="Equation" r:id="rId5" imgW="965200" imgH="71120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98588" y="3886200"/>
                        <a:ext cx="268922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1482" name="Rectangle 10"/>
          <p:cNvSpPr>
            <a:spLocks noGrp="1" noChangeArrowheads="1"/>
          </p:cNvSpPr>
          <p:nvPr>
            <p:ph type="body" sz="half" idx="3"/>
          </p:nvPr>
        </p:nvSpPr>
        <p:spPr/>
        <p:txBody>
          <a:bodyPr/>
          <a:lstStyle/>
          <a:p>
            <a:pPr eaLnBrk="1" hangingPunct="1">
              <a:lnSpc>
                <a:spcPct val="110000"/>
              </a:lnSpc>
              <a:spcBef>
                <a:spcPts val="1800"/>
              </a:spcBef>
            </a:pPr>
            <a:r>
              <a:rPr lang="en-US" altLang="zh-CN" sz="2400" b="1" dirty="0" smtClean="0">
                <a:solidFill>
                  <a:srgbClr val="FF3300"/>
                </a:solidFill>
              </a:rPr>
              <a:t>0</a:t>
            </a:r>
            <a:r>
              <a:rPr lang="zh-CN" altLang="en-US" sz="2400" b="1" dirty="0" smtClean="0">
                <a:solidFill>
                  <a:srgbClr val="FF3300"/>
                </a:solidFill>
              </a:rPr>
              <a:t>维</a:t>
            </a:r>
            <a:r>
              <a:rPr lang="zh-CN" altLang="en-US" sz="2400" dirty="0" smtClean="0"/>
              <a:t>几何元素</a:t>
            </a:r>
          </a:p>
          <a:p>
            <a:pPr eaLnBrk="1" hangingPunct="1">
              <a:lnSpc>
                <a:spcPct val="110000"/>
              </a:lnSpc>
              <a:spcBef>
                <a:spcPts val="1800"/>
              </a:spcBef>
            </a:pPr>
            <a:r>
              <a:rPr lang="zh-CN" altLang="en-US" sz="2400" dirty="0" smtClean="0"/>
              <a:t>点是形体中的最基本的元素，自由曲线、曲面或其他形体均</a:t>
            </a:r>
            <a:r>
              <a:rPr lang="zh-CN" altLang="en-US" sz="2400" b="1" dirty="0" smtClean="0">
                <a:solidFill>
                  <a:srgbClr val="FF3300"/>
                </a:solidFill>
              </a:rPr>
              <a:t>可用有序点集表示</a:t>
            </a:r>
            <a:r>
              <a:rPr lang="zh-CN" altLang="en-US" sz="2400" dirty="0" smtClean="0"/>
              <a:t>。</a:t>
            </a:r>
          </a:p>
          <a:p>
            <a:pPr eaLnBrk="1" hangingPunct="1">
              <a:lnSpc>
                <a:spcPct val="110000"/>
              </a:lnSpc>
              <a:spcBef>
                <a:spcPts val="1800"/>
              </a:spcBef>
            </a:pPr>
            <a:r>
              <a:rPr lang="zh-CN" altLang="en-US" sz="2400" dirty="0" smtClean="0"/>
              <a:t>用计算机存储、管理、输出形体的实质就是对</a:t>
            </a:r>
            <a:r>
              <a:rPr lang="zh-CN" altLang="en-US" sz="2400" b="1" dirty="0" smtClean="0">
                <a:solidFill>
                  <a:srgbClr val="FF0000"/>
                </a:solidFill>
              </a:rPr>
              <a:t>点集及其连接关系的管理</a:t>
            </a:r>
            <a:r>
              <a:rPr lang="zh-CN" altLang="en-US" sz="2400" dirty="0" smtClean="0"/>
              <a:t>；</a:t>
            </a:r>
          </a:p>
        </p:txBody>
      </p:sp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4"/>
          <p:cNvSpPr>
            <a:spLocks noGrp="1" noChangeArrowheads="1"/>
          </p:cNvSpPr>
          <p:nvPr>
            <p:ph type="title" sz="quarter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线、面</a:t>
            </a:r>
          </a:p>
        </p:txBody>
      </p:sp>
      <p:graphicFrame>
        <p:nvGraphicFramePr>
          <p:cNvPr id="10243" name="Object 5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674813" y="1752600"/>
          <a:ext cx="213518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5" name="SmartDraw" r:id="rId3" imgW="950976" imgH="882396" progId="SmartDraw.2">
                  <p:embed/>
                </p:oleObj>
              </mc:Choice>
              <mc:Fallback>
                <p:oleObj name="SmartDraw" r:id="rId3" imgW="950976" imgH="882396" progId="SmartDraw.2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4813" y="1752600"/>
                        <a:ext cx="213518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4" name="Object 6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078413" y="1752600"/>
          <a:ext cx="3254375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6" name="Equation" r:id="rId5" imgW="1168400" imgH="711200" progId="Equation.DSMT4">
                  <p:embed/>
                </p:oleObj>
              </mc:Choice>
              <mc:Fallback>
                <p:oleObj name="Equation" r:id="rId5" imgW="1168400" imgH="71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1752600"/>
                        <a:ext cx="3254375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5" name="Object 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389063" y="3886200"/>
          <a:ext cx="270668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7" name="SmartDraw" r:id="rId7" imgW="1261872" imgH="923544" progId="SmartDraw.2">
                  <p:embed/>
                </p:oleObj>
              </mc:Choice>
              <mc:Fallback>
                <p:oleObj name="SmartDraw" r:id="rId7" imgW="1261872" imgH="923544" progId="SmartDraw.2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89063" y="3886200"/>
                        <a:ext cx="270668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46" name="Object 8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811713" y="3886200"/>
          <a:ext cx="3786187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name="Equation" r:id="rId9" imgW="1358310" imgH="710891" progId="Equation.DSMT4">
                  <p:embed/>
                </p:oleObj>
              </mc:Choice>
              <mc:Fallback>
                <p:oleObj name="Equation" r:id="rId9" imgW="1358310" imgH="710891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1713" y="3886200"/>
                        <a:ext cx="3786187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mtClean="0"/>
              <a:t>小测试：</a:t>
            </a:r>
            <a:r>
              <a:rPr lang="zh-CN" altLang="en-US" smtClean="0">
                <a:solidFill>
                  <a:srgbClr val="FF0000"/>
                </a:solidFill>
              </a:rPr>
              <a:t>几维曲线？</a:t>
            </a:r>
          </a:p>
        </p:txBody>
      </p: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2025650"/>
            <a:ext cx="3243262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2025650"/>
            <a:ext cx="4373562" cy="3671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CC">
  <a:themeElements>
    <a:clrScheme name="">
      <a:dk1>
        <a:srgbClr val="000000"/>
      </a:dk1>
      <a:lt1>
        <a:srgbClr val="000066"/>
      </a:lt1>
      <a:dk2>
        <a:srgbClr val="FFCC00"/>
      </a:dk2>
      <a:lt2>
        <a:srgbClr val="000044"/>
      </a:lt2>
      <a:accent1>
        <a:srgbClr val="9CE157"/>
      </a:accent1>
      <a:accent2>
        <a:srgbClr val="2663A0"/>
      </a:accent2>
      <a:accent3>
        <a:srgbClr val="AAAAB8"/>
      </a:accent3>
      <a:accent4>
        <a:srgbClr val="000000"/>
      </a:accent4>
      <a:accent5>
        <a:srgbClr val="CBEEB4"/>
      </a:accent5>
      <a:accent6>
        <a:srgbClr val="215991"/>
      </a:accent6>
      <a:hlink>
        <a:srgbClr val="F98D43"/>
      </a:hlink>
      <a:folHlink>
        <a:srgbClr val="CC3300"/>
      </a:folHlink>
    </a:clrScheme>
    <a:fontScheme name="VCC">
      <a:majorFont>
        <a:latin typeface="Times New Roman"/>
        <a:ea typeface="黑体"/>
        <a:cs typeface=""/>
      </a:majorFont>
      <a:minorFont>
        <a:latin typeface="Times New Roman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00000"/>
          <a:buFont typeface="Arial" charset="0"/>
          <a:buChar char="•"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chemeClr val="bg1"/>
          </a:buClr>
          <a:buSzPct val="100000"/>
          <a:buFont typeface="Arial" charset="0"/>
          <a:buChar char="•"/>
          <a:tabLst/>
          <a:defRPr kumimoji="1" lang="zh-CN" altLang="en-US" sz="1800" b="0" i="0" u="none" strike="noStrike" cap="none" normalizeH="0" baseline="0" smtClean="0">
            <a:ln>
              <a:noFill/>
            </a:ln>
            <a:solidFill>
              <a:srgbClr val="000000"/>
            </a:solidFill>
            <a:effectLst/>
            <a:latin typeface="Times New Roman" pitchFamily="18" charset="0"/>
            <a:ea typeface="楷体_GB2312" pitchFamily="49" charset="-122"/>
          </a:defRPr>
        </a:defPPr>
      </a:lstStyle>
    </a:lnDef>
  </a:objectDefaults>
  <a:extraClrSchemeLst>
    <a:extraClrScheme>
      <a:clrScheme name="VCC 1">
        <a:dk1>
          <a:srgbClr val="000044"/>
        </a:dk1>
        <a:lt1>
          <a:srgbClr val="FFFFFF"/>
        </a:lt1>
        <a:dk2>
          <a:srgbClr val="000066"/>
        </a:dk2>
        <a:lt2>
          <a:srgbClr val="FFCC00"/>
        </a:lt2>
        <a:accent1>
          <a:srgbClr val="9CE157"/>
        </a:accent1>
        <a:accent2>
          <a:srgbClr val="2663A0"/>
        </a:accent2>
        <a:accent3>
          <a:srgbClr val="AAAAB8"/>
        </a:accent3>
        <a:accent4>
          <a:srgbClr val="DADADA"/>
        </a:accent4>
        <a:accent5>
          <a:srgbClr val="CBEEB4"/>
        </a:accent5>
        <a:accent6>
          <a:srgbClr val="215991"/>
        </a:accent6>
        <a:hlink>
          <a:srgbClr val="F98D43"/>
        </a:hlink>
        <a:folHlink>
          <a:srgbClr val="CC33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CC 2">
        <a:dk1>
          <a:srgbClr val="000066"/>
        </a:dk1>
        <a:lt1>
          <a:srgbClr val="9CC2E8"/>
        </a:lt1>
        <a:dk2>
          <a:srgbClr val="4D4D4D"/>
        </a:dk2>
        <a:lt2>
          <a:srgbClr val="7DAFE1"/>
        </a:lt2>
        <a:accent1>
          <a:srgbClr val="26D2E4"/>
        </a:accent1>
        <a:accent2>
          <a:srgbClr val="D0E2F4"/>
        </a:accent2>
        <a:accent3>
          <a:srgbClr val="CBDDF2"/>
        </a:accent3>
        <a:accent4>
          <a:srgbClr val="000056"/>
        </a:accent4>
        <a:accent5>
          <a:srgbClr val="ACE5EF"/>
        </a:accent5>
        <a:accent6>
          <a:srgbClr val="BCCDDD"/>
        </a:accent6>
        <a:hlink>
          <a:srgbClr val="003366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CC 3">
        <a:dk1>
          <a:srgbClr val="000000"/>
        </a:dk1>
        <a:lt1>
          <a:srgbClr val="EAEAEA"/>
        </a:lt1>
        <a:dk2>
          <a:srgbClr val="333333"/>
        </a:dk2>
        <a:lt2>
          <a:srgbClr val="DDDDDD"/>
        </a:lt2>
        <a:accent1>
          <a:srgbClr val="C0C0C0"/>
        </a:accent1>
        <a:accent2>
          <a:srgbClr val="FFFFFF"/>
        </a:accent2>
        <a:accent3>
          <a:srgbClr val="F3F3F3"/>
        </a:accent3>
        <a:accent4>
          <a:srgbClr val="000000"/>
        </a:accent4>
        <a:accent5>
          <a:srgbClr val="DCDCDC"/>
        </a:accent5>
        <a:accent6>
          <a:srgbClr val="E7E7E7"/>
        </a:accent6>
        <a:hlink>
          <a:srgbClr val="5F5F5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VCC 4">
        <a:dk1>
          <a:srgbClr val="002E2D"/>
        </a:dk1>
        <a:lt1>
          <a:srgbClr val="FFFFFF"/>
        </a:lt1>
        <a:dk2>
          <a:srgbClr val="005250"/>
        </a:dk2>
        <a:lt2>
          <a:srgbClr val="FFCC00"/>
        </a:lt2>
        <a:accent1>
          <a:srgbClr val="9CE157"/>
        </a:accent1>
        <a:accent2>
          <a:srgbClr val="00817E"/>
        </a:accent2>
        <a:accent3>
          <a:srgbClr val="AAB3B3"/>
        </a:accent3>
        <a:accent4>
          <a:srgbClr val="DADADA"/>
        </a:accent4>
        <a:accent5>
          <a:srgbClr val="CBEEB4"/>
        </a:accent5>
        <a:accent6>
          <a:srgbClr val="007472"/>
        </a:accent6>
        <a:hlink>
          <a:srgbClr val="FFFF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CC 5">
        <a:dk1>
          <a:srgbClr val="291A4C"/>
        </a:dk1>
        <a:lt1>
          <a:srgbClr val="FFFFFF"/>
        </a:lt1>
        <a:dk2>
          <a:srgbClr val="3B256B"/>
        </a:dk2>
        <a:lt2>
          <a:srgbClr val="FFCC00"/>
        </a:lt2>
        <a:accent1>
          <a:srgbClr val="6EBFCA"/>
        </a:accent1>
        <a:accent2>
          <a:srgbClr val="56369C"/>
        </a:accent2>
        <a:accent3>
          <a:srgbClr val="AFACBA"/>
        </a:accent3>
        <a:accent4>
          <a:srgbClr val="DADADA"/>
        </a:accent4>
        <a:accent5>
          <a:srgbClr val="BADCE1"/>
        </a:accent5>
        <a:accent6>
          <a:srgbClr val="4D308D"/>
        </a:accent6>
        <a:hlink>
          <a:srgbClr val="CCCCFF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VCC 6">
        <a:dk1>
          <a:srgbClr val="511D30"/>
        </a:dk1>
        <a:lt1>
          <a:srgbClr val="FFFFFF"/>
        </a:lt1>
        <a:dk2>
          <a:srgbClr val="6D2740"/>
        </a:dk2>
        <a:lt2>
          <a:srgbClr val="FDD409"/>
        </a:lt2>
        <a:accent1>
          <a:srgbClr val="FDB83B"/>
        </a:accent1>
        <a:accent2>
          <a:srgbClr val="9D395D"/>
        </a:accent2>
        <a:accent3>
          <a:srgbClr val="BAACAF"/>
        </a:accent3>
        <a:accent4>
          <a:srgbClr val="DADADA"/>
        </a:accent4>
        <a:accent5>
          <a:srgbClr val="FED8AF"/>
        </a:accent5>
        <a:accent6>
          <a:srgbClr val="8E3353"/>
        </a:accent6>
        <a:hlink>
          <a:srgbClr val="FF99CC"/>
        </a:hlink>
        <a:folHlink>
          <a:srgbClr val="D6009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VCC</Template>
  <TotalTime>9185</TotalTime>
  <Words>1202</Words>
  <Application>Microsoft Office PowerPoint</Application>
  <PresentationFormat>全屏显示(4:3)</PresentationFormat>
  <Paragraphs>238</Paragraphs>
  <Slides>52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56" baseType="lpstr">
      <vt:lpstr>VCC</vt:lpstr>
      <vt:lpstr>SmartDraw</vt:lpstr>
      <vt:lpstr>Equation</vt:lpstr>
      <vt:lpstr>VISIO 5 Drawing</vt:lpstr>
      <vt:lpstr>第二讲：图形的表示</vt:lpstr>
      <vt:lpstr>导 论</vt:lpstr>
      <vt:lpstr>导 论</vt:lpstr>
      <vt:lpstr>目  录</vt:lpstr>
      <vt:lpstr>基本图形元素与段的概念</vt:lpstr>
      <vt:lpstr>基本几何元素的表示（数学意义上的）</vt:lpstr>
      <vt:lpstr>点</vt:lpstr>
      <vt:lpstr>线、面</vt:lpstr>
      <vt:lpstr>小测试：几维曲线？</vt:lpstr>
      <vt:lpstr>三维形体</vt:lpstr>
      <vt:lpstr>环</vt:lpstr>
      <vt:lpstr>目  录</vt:lpstr>
      <vt:lpstr>三维形体</vt:lpstr>
      <vt:lpstr>三维形体的表示</vt:lpstr>
      <vt:lpstr>线框模型：顶点及边的集合</vt:lpstr>
      <vt:lpstr>缺点之一：存在视觉二义性</vt:lpstr>
      <vt:lpstr>缺点之二：不能表示曲面</vt:lpstr>
      <vt:lpstr>线框模型</vt:lpstr>
      <vt:lpstr>三维形体的表示</vt:lpstr>
      <vt:lpstr>表面模型：面的集合</vt:lpstr>
      <vt:lpstr>表面模型：广泛应用</vt:lpstr>
      <vt:lpstr>表面模型：研究众多</vt:lpstr>
      <vt:lpstr>不仅仅为了“看看”</vt:lpstr>
      <vt:lpstr>实体模型：完全真实的表示</vt:lpstr>
      <vt:lpstr>空间分割：枚举法</vt:lpstr>
      <vt:lpstr>空间分割：枚举法的变种</vt:lpstr>
      <vt:lpstr>四（八）叉树</vt:lpstr>
      <vt:lpstr>构造实体几何表示法 （CSG—Constructive Solid Geometry）</vt:lpstr>
      <vt:lpstr>构造实体几何表示法</vt:lpstr>
      <vt:lpstr>构造实体几何法</vt:lpstr>
      <vt:lpstr>PowerPoint 演示文稿</vt:lpstr>
      <vt:lpstr>另一种构造：扫描表示</vt:lpstr>
      <vt:lpstr>边界表示法</vt:lpstr>
      <vt:lpstr>边界表示法</vt:lpstr>
      <vt:lpstr>多边形表面模型</vt:lpstr>
      <vt:lpstr>相关数据结构</vt:lpstr>
      <vt:lpstr>多边形表面模型</vt:lpstr>
      <vt:lpstr>翼边结构</vt:lpstr>
      <vt:lpstr>三维实体表示</vt:lpstr>
      <vt:lpstr>“实体表示”小结</vt:lpstr>
      <vt:lpstr>三维形体表示小结</vt:lpstr>
      <vt:lpstr>目  录</vt:lpstr>
      <vt:lpstr>几何信息与拓扑信息</vt:lpstr>
      <vt:lpstr>几何信息与拓扑信息</vt:lpstr>
      <vt:lpstr>实体、正则集合运算、欧拉公式</vt:lpstr>
      <vt:lpstr>实体、正则集合运算、欧拉公式</vt:lpstr>
      <vt:lpstr>实体的定义</vt:lpstr>
      <vt:lpstr>正则集合运算</vt:lpstr>
      <vt:lpstr>开集、闭集、内点运算、闭包运算、正则运算</vt:lpstr>
      <vt:lpstr>正则集合运算</vt:lpstr>
      <vt:lpstr>欧拉公式</vt:lpstr>
      <vt:lpstr>小  结</vt:lpstr>
    </vt:vector>
  </TitlesOfParts>
  <Company>合肥工业大学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模型变换技术及其在MCNP建模中的应用研究</dc:title>
  <dc:creator>Luo Yuetong</dc:creator>
  <cp:lastModifiedBy>luo</cp:lastModifiedBy>
  <cp:revision>480</cp:revision>
  <dcterms:created xsi:type="dcterms:W3CDTF">2005-03-16T10:48:02Z</dcterms:created>
  <dcterms:modified xsi:type="dcterms:W3CDTF">2020-10-17T02:53:21Z</dcterms:modified>
</cp:coreProperties>
</file>